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58" r:id="rId4"/>
    <p:sldMasterId id="21474837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5143500" cx="9144000"/>
  <p:notesSz cx="6858000" cy="9144000"/>
  <p:embeddedFontLst>
    <p:embeddedFont>
      <p:font typeface="Roboto Thin"/>
      <p:regular r:id="rId87"/>
      <p:bold r:id="rId88"/>
      <p:italic r:id="rId89"/>
      <p:boldItalic r:id="rId90"/>
    </p:embeddedFont>
    <p:embeddedFont>
      <p:font typeface="Roboto Medium"/>
      <p:regular r:id="rId91"/>
      <p:bold r:id="rId92"/>
      <p:italic r:id="rId93"/>
      <p:boldItalic r:id="rId94"/>
    </p:embeddedFont>
    <p:embeddedFont>
      <p:font typeface="Roboto"/>
      <p:regular r:id="rId95"/>
      <p:bold r:id="rId96"/>
      <p:italic r:id="rId97"/>
      <p:boldItalic r:id="rId98"/>
    </p:embeddedFont>
    <p:embeddedFont>
      <p:font typeface="Amatic SC"/>
      <p:regular r:id="rId99"/>
      <p:bold r:id="rId100"/>
    </p:embeddedFont>
    <p:embeddedFont>
      <p:font typeface="Inconsolata"/>
      <p:regular r:id="rId101"/>
      <p:bold r:id="rId102"/>
    </p:embeddedFont>
    <p:embeddedFont>
      <p:font typeface="Roboto Light"/>
      <p:regular r:id="rId103"/>
      <p:bold r:id="rId104"/>
      <p:italic r:id="rId105"/>
      <p:boldItalic r:id="rId10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0AB7CC3-C031-464F-8E4B-D295C103B35D}">
  <a:tblStyle styleId="{80AB7CC3-C031-464F-8E4B-D295C103B3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6" Type="http://schemas.openxmlformats.org/officeDocument/2006/relationships/font" Target="fonts/RobotoLight-boldItalic.fntdata"/><Relationship Id="rId105" Type="http://schemas.openxmlformats.org/officeDocument/2006/relationships/font" Target="fonts/RobotoLight-italic.fntdata"/><Relationship Id="rId104" Type="http://schemas.openxmlformats.org/officeDocument/2006/relationships/font" Target="fonts/RobotoLight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RobotoLight-regular.fntdata"/><Relationship Id="rId102" Type="http://schemas.openxmlformats.org/officeDocument/2006/relationships/font" Target="fonts/Inconsolata-bold.fntdata"/><Relationship Id="rId101" Type="http://schemas.openxmlformats.org/officeDocument/2006/relationships/font" Target="fonts/Inconsolata-regular.fntdata"/><Relationship Id="rId100" Type="http://schemas.openxmlformats.org/officeDocument/2006/relationships/font" Target="fonts/AmaticSC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-regular.fntdata"/><Relationship Id="rId94" Type="http://schemas.openxmlformats.org/officeDocument/2006/relationships/font" Target="fonts/RobotoMedium-boldItalic.fntdata"/><Relationship Id="rId97" Type="http://schemas.openxmlformats.org/officeDocument/2006/relationships/font" Target="fonts/Roboto-italic.fntdata"/><Relationship Id="rId96" Type="http://schemas.openxmlformats.org/officeDocument/2006/relationships/font" Target="fonts/Roboto-bold.fntdata"/><Relationship Id="rId11" Type="http://schemas.openxmlformats.org/officeDocument/2006/relationships/slide" Target="slides/slide5.xml"/><Relationship Id="rId99" Type="http://schemas.openxmlformats.org/officeDocument/2006/relationships/font" Target="fonts/AmaticSC-regular.fntdata"/><Relationship Id="rId10" Type="http://schemas.openxmlformats.org/officeDocument/2006/relationships/slide" Target="slides/slide4.xml"/><Relationship Id="rId98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RobotoMedium-regular.fntdata"/><Relationship Id="rId90" Type="http://schemas.openxmlformats.org/officeDocument/2006/relationships/font" Target="fonts/RobotoThin-boldItalic.fntdata"/><Relationship Id="rId93" Type="http://schemas.openxmlformats.org/officeDocument/2006/relationships/font" Target="fonts/RobotoMedium-italic.fntdata"/><Relationship Id="rId92" Type="http://schemas.openxmlformats.org/officeDocument/2006/relationships/font" Target="fonts/RobotoMedium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font" Target="fonts/RobotoThin-bold.fntdata"/><Relationship Id="rId87" Type="http://schemas.openxmlformats.org/officeDocument/2006/relationships/font" Target="fonts/RobotoThin-regular.fntdata"/><Relationship Id="rId89" Type="http://schemas.openxmlformats.org/officeDocument/2006/relationships/font" Target="fonts/RobotoThin-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0lpxKw6E90Y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yWXgnQaWSW0&amp;feature=youtu.be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4068bb386d_2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g4068bb386d_2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4ba1b5acf7_0_3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g4ba1b5acf7_0_3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4068bb386d_2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g4068bb386d_2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33b8fdeeea_0_2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g33b8fdeeea_0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56523f7eb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g56523f7eb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4068bb386d_2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shutterstock_1191758596</a:t>
            </a:r>
            <a:endParaRPr/>
          </a:p>
        </p:txBody>
      </p:sp>
      <p:sp>
        <p:nvSpPr>
          <p:cNvPr id="2149" name="Google Shape;2149;g4068bb386d_2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4068bb386d_2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g4068bb386d_2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33b8fdeee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33b8fdeee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33b8fdeee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33b8fdeee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4068bb386d_2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g4068bb386d_2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4068bb386d_2_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g4068bb386d_2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4068bb386d_2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g4068bb386d_2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4068bb386d_2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g4068bb386d_2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4068bb386d_2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g4068bb386d_2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4068bb386d_2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g4068bb386d_2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4ed8b048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4ed8b048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068bb386d_2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g4068bb386d_2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4068bb386d_2_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g4068bb386d_2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4ba1b5acf7_0_4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4ba1b5acf7_0_4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4068bb386d_2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g4068bb386d_2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4ba1b5acf7_0_43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g4ba1b5acf7_0_43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4ba1b5acf7_0_43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g4ba1b5acf7_0_43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4068bb386d_2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g4068bb386d_2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4068bb386d_2_1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g4068bb386d_2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4068bb386d_2_1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g4068bb386d_2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4068bb386d_2_2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g4068bb386d_2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4068bb386d_2_2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g4068bb386d_2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4068bb386d_2_2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g4068bb386d_2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4068bb386d_2_2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g4068bb386d_2_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4ba1b5acf7_0_4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4ba1b5acf7_0_4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33b8fdeee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33b8fdeee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33b8fdeee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33b8fdeee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33b8fdee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33b8fdee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4068bb386d_2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g4068bb386d_2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33b8fdeee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33b8fdeee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4068bb386d_2_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g4068bb386d_2_2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4068bb386d_2_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g4068bb386d_2_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4068bb386d_2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g4068bb386d_2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4068bb386d_2_2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included a screengrab from css-tricks.com since the license information on the site allows for repurposing of content:  </a:t>
            </a:r>
            <a:r>
              <a:rPr lang="en"/>
              <a:t>https://css-tricks.com/license/</a:t>
            </a:r>
            <a:endParaRPr/>
          </a:p>
        </p:txBody>
      </p:sp>
      <p:sp>
        <p:nvSpPr>
          <p:cNvPr id="2472" name="Google Shape;2472;g4068bb386d_2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4ed8b0482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4ed8b0482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4068bb386d_2_2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g4068bb386d_2_2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4068bb386d_2_2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g4068bb386d_2_2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4068bb386d_2_2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shutterstock_235089946</a:t>
            </a:r>
            <a:endParaRPr/>
          </a:p>
        </p:txBody>
      </p:sp>
      <p:sp>
        <p:nvSpPr>
          <p:cNvPr id="2504" name="Google Shape;2504;g4068bb386d_2_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4068bb386d_2_3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800"/>
              <a:t>Send out </a:t>
            </a:r>
            <a:r>
              <a:rPr lang="en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https://youtu.be/0lpxKw6E90Y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students to use as an additional resource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12" name="Google Shape;2512;g4068bb386d_2_3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4068bb386d_2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g4068bb386d_2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54f8feff2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54f8feff2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4068bb386d_2_3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g4068bb386d_2_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4068bb386d_2_3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g4068bb386d_2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4068bb386d_2_3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g4068bb386d_2_3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4068bb386d_2_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9" name="Google Shape;2549;g4068bb386d_2_3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An element that is positioned absolutely is taken out of the flow and thus takes up no space when placing other elements.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The absolutely positioned element is positioned relative to </a:t>
            </a:r>
            <a:r>
              <a:rPr b="0" i="1" lang="en" sz="1200" u="none" cap="none" strike="noStrike">
                <a:latin typeface="Calibri"/>
                <a:ea typeface="Calibri"/>
                <a:cs typeface="Calibri"/>
                <a:sym typeface="Calibri"/>
              </a:rPr>
              <a:t>nearest positioned ancestor (non-static)</a:t>
            </a: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If a positioned ancestor doesn't exist, the initial container (body) is used.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4068bb386d_2_3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g4068bb386d_2_3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4068bb386d_2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5" name="Google Shape;2565;g4068bb386d_2_3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The elements must be positioned (any position other than static)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4068bb386d_2_3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g4068bb386d_2_3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4068bb386d_2_3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g4068bb386d_2_3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4068bb386d_2_3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https://youtu.be/sHfJn0jqBro</a:t>
            </a:r>
            <a:endParaRPr/>
          </a:p>
        </p:txBody>
      </p:sp>
      <p:sp>
        <p:nvSpPr>
          <p:cNvPr id="2591" name="Google Shape;2591;g4068bb386d_2_3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4068bb386d_2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shutterstock_659858677</a:t>
            </a:r>
            <a:endParaRPr/>
          </a:p>
        </p:txBody>
      </p:sp>
      <p:sp>
        <p:nvSpPr>
          <p:cNvPr id="2096" name="Google Shape;2096;g4068bb386d_2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4068bb386d_2_3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shutterstock_99691295</a:t>
            </a:r>
            <a:endParaRPr/>
          </a:p>
        </p:txBody>
      </p:sp>
      <p:sp>
        <p:nvSpPr>
          <p:cNvPr id="2596" name="Google Shape;2596;g4068bb386d_2_3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4ed8b0482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4ed8b0482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4068bb386d_2_3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Send out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https://www.youtube.com/watch?v=yWXgnQaWSW0&amp;feature=youtu.be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students to use as an additional resource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g4068bb386d_2_3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4068bb386d_2_3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g4068bb386d_2_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4068bb386d_2_4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g4068bb386d_2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4068bb386d_2_4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g4068bb386d_2_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4068bb386d_2_4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g4068bb386d_2_4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4068bb386d_2_4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g4068bb386d_2_4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4068bb386d_2_4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g4068bb386d_2_4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4068bb386d_2_4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shutterstock_1091816447</a:t>
            </a:r>
            <a:endParaRPr/>
          </a:p>
        </p:txBody>
      </p:sp>
      <p:sp>
        <p:nvSpPr>
          <p:cNvPr id="2665" name="Google Shape;2665;g4068bb386d_2_4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4068bb386d_2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g4068bb386d_2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4068bb386d_2_4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g4068bb386d_2_4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59df2184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6" name="Google Shape;2676;g59df2184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59df2184a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59df2184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59df2184a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" name="Google Shape;2689;g59df2184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59df2184a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59df2184a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59df2184a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59df2184a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59df2184a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59df2184a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59df2184a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59df2184a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AdobeStock_250133811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g59df2184a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1" name="Google Shape;2741;g59df2184a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g59df2184a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9" name="Google Shape;2749;g59df2184a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4068bb386d_2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g4068bb386d_2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g59df2184a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9" name="Google Shape;2759;g59df2184a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4068bb386d_2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g4068bb386d_2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76.png"/><Relationship Id="rId6" Type="http://schemas.openxmlformats.org/officeDocument/2006/relationships/image" Target="../media/image66.png"/><Relationship Id="rId7" Type="http://schemas.openxmlformats.org/officeDocument/2006/relationships/image" Target="../media/image69.png"/><Relationship Id="rId8" Type="http://schemas.openxmlformats.org/officeDocument/2006/relationships/image" Target="../media/image65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70.png"/><Relationship Id="rId5" Type="http://schemas.openxmlformats.org/officeDocument/2006/relationships/image" Target="../media/image68.png"/><Relationship Id="rId6" Type="http://schemas.openxmlformats.org/officeDocument/2006/relationships/image" Target="../media/image75.png"/><Relationship Id="rId7" Type="http://schemas.openxmlformats.org/officeDocument/2006/relationships/image" Target="../media/image72.png"/><Relationship Id="rId8" Type="http://schemas.openxmlformats.org/officeDocument/2006/relationships/image" Target="../media/image74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77.png"/><Relationship Id="rId4" Type="http://schemas.openxmlformats.org/officeDocument/2006/relationships/image" Target="../media/image73.png"/><Relationship Id="rId5" Type="http://schemas.openxmlformats.org/officeDocument/2006/relationships/image" Target="../media/image78.png"/><Relationship Id="rId6" Type="http://schemas.openxmlformats.org/officeDocument/2006/relationships/image" Target="../media/image85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png"/><Relationship Id="rId3" Type="http://schemas.openxmlformats.org/officeDocument/2006/relationships/image" Target="../media/image88.png"/><Relationship Id="rId4" Type="http://schemas.openxmlformats.org/officeDocument/2006/relationships/image" Target="../media/image80.png"/><Relationship Id="rId9" Type="http://schemas.openxmlformats.org/officeDocument/2006/relationships/image" Target="../media/image86.png"/><Relationship Id="rId5" Type="http://schemas.openxmlformats.org/officeDocument/2006/relationships/image" Target="../media/image84.png"/><Relationship Id="rId6" Type="http://schemas.openxmlformats.org/officeDocument/2006/relationships/image" Target="../media/image83.png"/><Relationship Id="rId7" Type="http://schemas.openxmlformats.org/officeDocument/2006/relationships/image" Target="../media/image91.png"/><Relationship Id="rId8" Type="http://schemas.openxmlformats.org/officeDocument/2006/relationships/image" Target="../media/image9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Relationship Id="rId3" Type="http://schemas.openxmlformats.org/officeDocument/2006/relationships/image" Target="../media/image87.png"/><Relationship Id="rId4" Type="http://schemas.openxmlformats.org/officeDocument/2006/relationships/image" Target="../media/image90.png"/><Relationship Id="rId9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4.png"/><Relationship Id="rId7" Type="http://schemas.openxmlformats.org/officeDocument/2006/relationships/image" Target="../media/image89.png"/><Relationship Id="rId8" Type="http://schemas.openxmlformats.org/officeDocument/2006/relationships/image" Target="../media/image95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5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7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51.png"/><Relationship Id="rId4" Type="http://schemas.openxmlformats.org/officeDocument/2006/relationships/image" Target="../media/image57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52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49.png"/><Relationship Id="rId7" Type="http://schemas.openxmlformats.org/officeDocument/2006/relationships/image" Target="../media/image6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56.png"/><Relationship Id="rId4" Type="http://schemas.openxmlformats.org/officeDocument/2006/relationships/image" Target="../media/image53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1.png"/><Relationship Id="rId4" Type="http://schemas.openxmlformats.org/officeDocument/2006/relationships/image" Target="../media/image67.png"/><Relationship Id="rId5" Type="http://schemas.openxmlformats.org/officeDocument/2006/relationships/image" Target="../media/image6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76.png"/><Relationship Id="rId6" Type="http://schemas.openxmlformats.org/officeDocument/2006/relationships/image" Target="../media/image66.png"/><Relationship Id="rId7" Type="http://schemas.openxmlformats.org/officeDocument/2006/relationships/image" Target="../media/image69.png"/><Relationship Id="rId8" Type="http://schemas.openxmlformats.org/officeDocument/2006/relationships/image" Target="../media/image6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70.png"/><Relationship Id="rId5" Type="http://schemas.openxmlformats.org/officeDocument/2006/relationships/image" Target="../media/image68.png"/><Relationship Id="rId6" Type="http://schemas.openxmlformats.org/officeDocument/2006/relationships/image" Target="../media/image75.png"/><Relationship Id="rId7" Type="http://schemas.openxmlformats.org/officeDocument/2006/relationships/image" Target="../media/image72.png"/><Relationship Id="rId8" Type="http://schemas.openxmlformats.org/officeDocument/2006/relationships/image" Target="../media/image7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7.png"/><Relationship Id="rId4" Type="http://schemas.openxmlformats.org/officeDocument/2006/relationships/image" Target="../media/image73.png"/><Relationship Id="rId5" Type="http://schemas.openxmlformats.org/officeDocument/2006/relationships/image" Target="../media/image78.png"/><Relationship Id="rId6" Type="http://schemas.openxmlformats.org/officeDocument/2006/relationships/image" Target="../media/image8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image" Target="../media/image88.png"/><Relationship Id="rId4" Type="http://schemas.openxmlformats.org/officeDocument/2006/relationships/image" Target="../media/image80.png"/><Relationship Id="rId9" Type="http://schemas.openxmlformats.org/officeDocument/2006/relationships/image" Target="../media/image86.png"/><Relationship Id="rId5" Type="http://schemas.openxmlformats.org/officeDocument/2006/relationships/image" Target="../media/image84.png"/><Relationship Id="rId6" Type="http://schemas.openxmlformats.org/officeDocument/2006/relationships/image" Target="../media/image83.png"/><Relationship Id="rId7" Type="http://schemas.openxmlformats.org/officeDocument/2006/relationships/image" Target="../media/image91.png"/><Relationship Id="rId8" Type="http://schemas.openxmlformats.org/officeDocument/2006/relationships/image" Target="../media/image9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Relationship Id="rId3" Type="http://schemas.openxmlformats.org/officeDocument/2006/relationships/image" Target="../media/image87.png"/><Relationship Id="rId4" Type="http://schemas.openxmlformats.org/officeDocument/2006/relationships/image" Target="../media/image90.png"/><Relationship Id="rId9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4.png"/><Relationship Id="rId7" Type="http://schemas.openxmlformats.org/officeDocument/2006/relationships/image" Target="../media/image89.png"/><Relationship Id="rId8" Type="http://schemas.openxmlformats.org/officeDocument/2006/relationships/image" Target="../media/image9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9.png"/><Relationship Id="rId3" Type="http://schemas.openxmlformats.org/officeDocument/2006/relationships/image" Target="../media/image10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10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99.png"/><Relationship Id="rId4" Type="http://schemas.openxmlformats.org/officeDocument/2006/relationships/image" Target="../media/image10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99.png"/><Relationship Id="rId4" Type="http://schemas.openxmlformats.org/officeDocument/2006/relationships/image" Target="../media/image12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99.png"/><Relationship Id="rId4" Type="http://schemas.openxmlformats.org/officeDocument/2006/relationships/image" Target="../media/image10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99.png"/><Relationship Id="rId4" Type="http://schemas.openxmlformats.org/officeDocument/2006/relationships/image" Target="../media/image13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Relationship Id="rId3" Type="http://schemas.openxmlformats.org/officeDocument/2006/relationships/image" Target="../media/image11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3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04.png"/><Relationship Id="rId4" Type="http://schemas.openxmlformats.org/officeDocument/2006/relationships/image" Target="../media/image10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04.png"/><Relationship Id="rId4" Type="http://schemas.openxmlformats.org/officeDocument/2006/relationships/image" Target="../media/image137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42.png"/><Relationship Id="rId4" Type="http://schemas.openxmlformats.org/officeDocument/2006/relationships/image" Target="../media/image104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0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4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32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51.png"/><Relationship Id="rId4" Type="http://schemas.openxmlformats.org/officeDocument/2006/relationships/image" Target="../media/image57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52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49.png"/><Relationship Id="rId7" Type="http://schemas.openxmlformats.org/officeDocument/2006/relationships/image" Target="../media/image60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2.png"/><Relationship Id="rId3" Type="http://schemas.openxmlformats.org/officeDocument/2006/relationships/image" Target="../media/image56.png"/><Relationship Id="rId4" Type="http://schemas.openxmlformats.org/officeDocument/2006/relationships/image" Target="../media/image53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71.png"/><Relationship Id="rId4" Type="http://schemas.openxmlformats.org/officeDocument/2006/relationships/image" Target="../media/image67.png"/><Relationship Id="rId5" Type="http://schemas.openxmlformats.org/officeDocument/2006/relationships/image" Target="../media/image6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5" name="Google Shape;1855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6" name="Google Shape;1856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7" name="Google Shape;1857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8" name="Google Shape;1858;p10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9" name="Google Shape;1859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0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1" name="Google Shape;1861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0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3" name="Google Shape;1863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0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5" name="Google Shape;1865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0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7" name="Google Shape;1867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10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9" name="Google Shape;1869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10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1" name="Google Shape;1871;p10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10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0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0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10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10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10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1" name="Google Shape;1881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2" name="Google Shape;188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3" name="Google Shape;1883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4" name="Google Shape;1884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5" name="Google Shape;1885;p10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6" name="Google Shape;1886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10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0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0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10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10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10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98" name="Google Shape;1898;p10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10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10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10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0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10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10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7" name="Google Shape;1907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08" name="Google Shape;1908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9" name="Google Shape;1909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0" name="Google Shape;1910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1" name="Google Shape;1911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10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3" name="Google Shape;1913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10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5" name="Google Shape;1915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10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7" name="Google Shape;1917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0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10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0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10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0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27" name="Google Shape;1927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0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0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0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10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7" name="Google Shape;1937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8" name="Google Shape;193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9" name="Google Shape;1939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0" name="Google Shape;1940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1" name="Google Shape;1941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10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3" name="Google Shape;1943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0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5" name="Google Shape;1945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10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7" name="Google Shape;1947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10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9" name="Google Shape;1949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10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1" name="Google Shape;1951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10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3" name="Google Shape;1953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10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5" name="Google Shape;1955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0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7" name="Google Shape;1957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68" name="Google Shape;1968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9" name="Google Shape;1969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0" name="Google Shape;1970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1" name="Google Shape;1971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0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3" name="Google Shape;1973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0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5" name="Google Shape;1975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0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10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0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0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10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10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7" name="Google Shape;1987;p10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0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0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10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10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10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0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0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7" name="Google Shape;1997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98" name="Google Shape;1998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9" name="Google Shape;1999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0" name="Google Shape;2000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1" name="Google Shape;2001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10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3" name="Google Shape;2003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10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5" name="Google Shape;2005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0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7" name="Google Shape;2007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0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9" name="Google Shape;2009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0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1" name="Google Shape;2011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0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3" name="Google Shape;2013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0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5" name="Google Shape;2015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0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7" name="Google Shape;2017;p10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0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0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0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0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0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10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10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rgbClr val="404040"/>
        </a:solidFill>
      </p:bgPr>
    </p:bg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109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p109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031" name="Google Shape;2031;p109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tx">
  <p:cSld name="TITLE_AND_BODY"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10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110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35" name="Google Shape;2035;p110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">
    <p:bg>
      <p:bgPr>
        <a:solidFill>
          <a:srgbClr val="404040"/>
        </a:solidFill>
      </p:bgPr>
    </p:bg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111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p111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5" name="Google Shape;85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" name="Google Shape;9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4" name="Google Shape;104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" name="Google Shape;118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" name="Google Shape;122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7" name="Google Shape;137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" name="Google Shape;138;p18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1" name="Google Shape;141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1" name="Google Shape;151;p1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52" name="Google Shape;15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1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55" name="Google Shape;15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Google Shape;157;p1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58" name="Google Shape;15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1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61" name="Google Shape;161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9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1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" name="Google Shape;174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77" name="Google Shape;177;p2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78" name="Google Shape;17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2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2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" name="Google Shape;190;p2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" name="Google Shape;195;p2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6" name="Google Shape;196;p2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97" name="Google Shape;19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2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" name="Google Shape;1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" name="Google Shape;204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5" name="Google Shape;205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8" name="Google Shape;208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09" name="Google Shape;20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21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" name="Google Shape;212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18" name="Google Shape;21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2" name="Google Shape;222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" name="Google Shape;226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" name="Google Shape;230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1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" name="Google Shape;233;p21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21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21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" name="Google Shape;240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1" name="Google Shape;241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4" name="Google Shape;244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0" name="Google Shape;25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4" name="Google Shape;254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8" name="Google Shape;258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2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2" name="Google Shape;262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22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6" name="Google Shape;26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" name="Google Shape;269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" name="Google Shape;270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2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" name="Google Shape;272;p22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7" name="Google Shape;277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0" name="Google Shape;280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1" name="Google Shape;28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2" name="Google Shape;30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" name="Google Shape;305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" name="Google Shape;306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" name="Google Shape;307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3" name="Google Shape;313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6" name="Google Shape;316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7" name="Google Shape;31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8" name="Google Shape;31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2" name="Google Shape;32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7" name="Google Shape;32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2" name="Google Shape;33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7" name="Google Shape;33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2" name="Google Shape;34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7" name="Google Shape;34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3" name="Google Shape;353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8" name="Google Shape;35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3" name="Google Shape;36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8" name="Google Shape;3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3" name="Google Shape;37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8" name="Google Shape;37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3" name="Google Shape;38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8" name="Google Shape;38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3" name="Google Shape;39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" name="Google Shape;39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9" name="Google Shape;39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4" name="Google Shape;40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9" name="Google Shape;4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4" name="Google Shape;41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9" name="Google Shape;41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4" name="Google Shape;42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9" name="Google Shape;42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4" name="Google Shape;43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9" name="Google Shape;43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4" name="Google Shape;444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5" name="Google Shape;445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1" name="Google Shape;471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2" name="Google Shape;472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" name="Google Shape;473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5" name="Google Shape;475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8" name="Google Shape;478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4" name="Google Shape;484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5" name="Google Shape;48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9" name="Google Shape;489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5" name="Google Shape;495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2" name="Google Shape;51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5" name="Google Shape;515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2" name="Google Shape;522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/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9" name="Google Shape;529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0" name="Google Shape;530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3" name="Google Shape;533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0" name="Google Shape;540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7" name="Google Shape;547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8" name="Google Shape;54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8" name="Google Shape;558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5" name="Google Shape;56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6" name="Google Shape;56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8" name="Google Shape;568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6" name="Google Shape;576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4" name="Google Shape;584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6" name="Google Shape;58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7" name="Google Shape;597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5" name="Google Shape;605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6" name="Google Shape;606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9" name="Google Shape;609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18" name="Google Shape;618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27" name="Google Shape;627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9" name="Google Shape;629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0" name="Google Shape;630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7" name="Google Shape;637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39" name="Google Shape;639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48" name="Google Shape;64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0" name="Google Shape;660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8" name="Google Shape;66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69" name="Google Shape;66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9" name="Google Shape;67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0" name="Google Shape;68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3" name="Google Shape;68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3" name="Google Shape;69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3" name="Google Shape;703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4" name="Google Shape;704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5" name="Google Shape;705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07" name="Google Shape;707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7" name="Google Shape;7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9" name="Google Shape;7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8" name="Google Shape;728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9" name="Google Shape;729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0" name="Google Shape;730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1" name="Google Shape;731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6" name="Google Shape;3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1" name="Google Shape;741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2" name="Google Shape;74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4" name="Google Shape;744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3" name="Google Shape;753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4" name="Google Shape;754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55" name="Google Shape;755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65" name="Google Shape;76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7" name="Google Shape;767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1" name="Google Shape;771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1" name="Google Shape;78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2" name="Google Shape;79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4" name="Google Shape;794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4" name="Google Shape;804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6" name="Google Shape;806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8" name="Google Shape;80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8" name="Google Shape;81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9" name="Google Shape;81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5" name="Google Shape;825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9" name="Google Shape;829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1" name="Google Shape;831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5" name="Google Shape;835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6" name="Google Shape;846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7" name="Google Shape;847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8" name="Google Shape;848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0" name="Google Shape;860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2" name="Google Shape;862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2" name="Google Shape;87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3" name="Google Shape;883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5" name="Google Shape;885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9" name="Google Shape;889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1" name="Google Shape;89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2" name="Google Shape;902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3" name="Google Shape;93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4" name="Google Shape;93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5" name="Google Shape;94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7" name="Google Shape;94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9" name="Google Shape;94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1" name="Google Shape;95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2" name="Google Shape;96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1" name="Google Shape;981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4" name="Google Shape;9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" name="Google Shape;4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7" name="Google Shape;47;p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1" name="Google Shape;1001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7" name="Google Shape;100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0" name="Google Shape;101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6" name="Google Shape;1016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8" name="Google Shape;1018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lkthrough">
  <p:cSld name="CUSTOM_3_2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56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Video Walkthrough (Highly Recommended)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0" name="Google Shape;1030;p56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1" name="Google Shape;1031;p56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6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6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7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58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5" name="Google Shape;1045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7" name="Google Shape;104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6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9" name="Google Shape;1049;p6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0" name="Google Shape;1050;p6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1" name="Google Shape;10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6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5" name="Google Shape;105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7" name="Google Shape;10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6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9" name="Google Shape;1059;p6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0" name="Google Shape;1060;p6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1" name="Google Shape;10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6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5" name="Google Shape;1065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7" name="Google Shape;10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8" name="Google Shape;1068;p6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9" name="Google Shape;1069;p6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6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71" name="Google Shape;10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6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5" name="Google Shape;1075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6" name="Google Shape;10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7" name="Google Shape;107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9" name="Google Shape;1079;p6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0" name="Google Shape;1080;p6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1" name="Google Shape;1081;p6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82" name="Google Shape;1082;p6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7" name="Google Shape;1087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8" name="Google Shape;1088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6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2" name="Google Shape;1092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3" name="Google Shape;1093;p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6" name="Google Shape;1096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7" name="Google Shape;1097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8" name="Google Shape;1098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9" name="Google Shape;1099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0" name="Google Shape;1100;p6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1" name="Google Shape;1101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68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8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5" name="Google Shape;1105;p68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6" name="Google Shape;1106;p68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7" name="Google Shape;1107;p68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08" name="Google Shape;1108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0" name="Google Shape;1110;p6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6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69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4" name="Google Shape;1114;p69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70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1" name="Google Shape;1121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22" name="Google Shape;112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7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7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7" name="Google Shape;112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7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9" name="Google Shape;1129;p7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0" name="Google Shape;1130;p71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7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7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72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6" name="Google Shape;1136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7" name="Google Shape;1137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72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40" name="Google Shape;114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1" name="Google Shape;1141;p7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2" name="Google Shape;1142;p7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7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6" name="Google Shape;11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73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73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9" name="Google Shape;1149;p7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0" name="Google Shape;1150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1" name="Google Shape;115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74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4" name="Google Shape;1154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74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6" name="Google Shape;1156;p74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7" name="Google Shape;1157;p74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8" name="Google Shape;1158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9" name="Google Shape;1159;p7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0" name="Google Shape;1160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7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7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4" name="Google Shape;1164;p75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6" name="Google Shape;116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7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8" name="Google Shape;1168;p7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0" name="Google Shape;1170;p7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76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73" name="Google Shape;1173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4" name="Google Shape;1174;p76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6" name="Google Shape;1176;p76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7" name="Google Shape;1177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8" name="Google Shape;1178;p7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9" name="Google Shape;1179;p7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7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3" name="Google Shape;1183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4" name="Google Shape;118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5" name="Google Shape;118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6" name="Google Shape;1186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87" name="Google Shape;1187;p77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8" name="Google Shape;1188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9" name="Google Shape;1189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0" name="Google Shape;1190;p77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1" name="Google Shape;119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77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4" name="Google Shape;119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77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97" name="Google Shape;119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9" name="Google Shape;1199;p77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0" name="Google Shape;1200;p7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7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7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4" name="Google Shape;1204;p77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5" name="Google Shape;1205;p77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9" name="Google Shape;1209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10" name="Google Shape;1210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1" name="Google Shape;1211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2" name="Google Shape;1212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13" name="Google Shape;1213;p78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4" name="Google Shape;121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5" name="Google Shape;1215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6" name="Google Shape;1216;p78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17" name="Google Shape;1217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8" name="Google Shape;1218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9" name="Google Shape;1219;p78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0" name="Google Shape;1220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1" name="Google Shape;1221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78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3" name="Google Shape;1223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4" name="Google Shape;1224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78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6" name="Google Shape;1226;p7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7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0" name="Google Shape;1230;p78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1" name="Google Shape;1231;p78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2" name="Google Shape;1232;p78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3" name="Google Shape;1233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4" name="Google Shape;1234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5" name="Google Shape;1235;p7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7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0" name="Google Shape;1240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41" name="Google Shape;124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2" name="Google Shape;1242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3" name="Google Shape;1243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44" name="Google Shape;1244;p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45" name="Google Shape;124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7" name="Google Shape;1247;p79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8" name="Google Shape;1248;p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9" name="Google Shape;1249;p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0" name="Google Shape;125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3" name="Google Shape;1253;p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4" name="Google Shape;125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5" name="Google Shape;125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6" name="Google Shape;1256;p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7" name="Google Shape;1257;p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8" name="Google Shape;125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0" name="Google Shape;1260;p79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1" name="Google Shape;1261;p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62" name="Google Shape;1262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3" name="Google Shape;1263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4" name="Google Shape;1264;p79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5" name="Google Shape;1265;p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66" name="Google Shape;1266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7" name="Google Shape;1267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8" name="Google Shape;1268;p79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9" name="Google Shape;1269;p79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0" name="Google Shape;1270;p79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1" name="Google Shape;1271;p79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2" name="Google Shape;1272;p79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8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6" name="Google Shape;1276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77" name="Google Shape;1277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8" name="Google Shape;127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9" name="Google Shape;1279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0" name="Google Shape;1280;p8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1" name="Google Shape;128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80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4" name="Google Shape;1284;p8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5" name="Google Shape;1285;p8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86" name="Google Shape;128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7" name="Google Shape;128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8" name="Google Shape;1288;p8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9" name="Google Shape;1289;p8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0" name="Google Shape;129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1" name="Google Shape;129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2" name="Google Shape;1292;p8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3" name="Google Shape;1293;p8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94" name="Google Shape;129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5" name="Google Shape;129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6" name="Google Shape;1296;p80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7" name="Google Shape;1297;p8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8" name="Google Shape;1298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9" name="Google Shape;1299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0" name="Google Shape;1300;p80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1" name="Google Shape;1301;p8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2" name="Google Shape;130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3" name="Google Shape;130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4" name="Google Shape;1304;p8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5" name="Google Shape;1305;p8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6" name="Google Shape;1306;p8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7" name="Google Shape;1307;p80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8" name="Google Shape;1308;p80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8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2" name="Google Shape;1312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13" name="Google Shape;131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4" name="Google Shape;1314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5" name="Google Shape;1315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16" name="Google Shape;1316;p8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17" name="Google Shape;131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8" name="Google Shape;131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9" name="Google Shape;1319;p8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0" name="Google Shape;1320;p8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1" name="Google Shape;1321;p8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22" name="Google Shape;132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3" name="Google Shape;132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4" name="Google Shape;1324;p8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5" name="Google Shape;1325;p8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26" name="Google Shape;132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7" name="Google Shape;132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8" name="Google Shape;1328;p8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9" name="Google Shape;1329;p8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30" name="Google Shape;1330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1" name="Google Shape;1331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2" name="Google Shape;1332;p8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8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34" name="Google Shape;1334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5" name="Google Shape;1335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8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7" name="Google Shape;1337;p8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38" name="Google Shape;1338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9" name="Google Shape;1339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0" name="Google Shape;1340;p8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1" name="Google Shape;1341;p8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2" name="Google Shape;1342;p8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3" name="Google Shape;1343;p8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4" name="Google Shape;1344;p8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2" name="Google Shape;62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8" name="Google Shape;1348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9" name="Google Shape;1349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1" name="Google Shape;1351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52" name="Google Shape;1352;p8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53" name="Google Shape;135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4" name="Google Shape;135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5" name="Google Shape;1355;p8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6" name="Google Shape;1356;p8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7" name="Google Shape;1357;p8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58" name="Google Shape;135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9" name="Google Shape;135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p8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1" name="Google Shape;1361;p8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2" name="Google Shape;1362;p8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63" name="Google Shape;136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4" name="Google Shape;136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5" name="Google Shape;1365;p8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6" name="Google Shape;1366;p8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7" name="Google Shape;1367;p8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68" name="Google Shape;136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9" name="Google Shape;136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0" name="Google Shape;1370;p8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1" name="Google Shape;1371;p8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2" name="Google Shape;1372;p8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73" name="Google Shape;137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4" name="Google Shape;137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5" name="Google Shape;1375;p8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6" name="Google Shape;1376;p8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7" name="Google Shape;1377;p8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78" name="Google Shape;137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9" name="Google Shape;137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8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1" name="Google Shape;1381;p8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2" name="Google Shape;1382;p8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83" name="Google Shape;138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4" name="Google Shape;138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5" name="Google Shape;1385;p8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8" name="Google Shape;1388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89" name="Google Shape;138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0" name="Google Shape;139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1" name="Google Shape;1391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8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3" name="Google Shape;1393;p8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p8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7" name="Google Shape;1397;p8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8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1" name="Google Shape;1401;p8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2" name="Google Shape;1402;p8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3" name="Google Shape;1403;p8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8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7" name="Google Shape;1407;p8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8" name="Google Shape;1408;p8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1" name="Google Shape;1411;p8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2" name="Google Shape;1412;p8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3" name="Google Shape;1413;p8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6" name="Google Shape;1416;p8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7" name="Google Shape;1417;p8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8" name="Google Shape;1418;p8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1" name="Google Shape;1421;p8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2" name="Google Shape;1422;p8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3" name="Google Shape;1423;p8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6" name="Google Shape;1426;p8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7" name="Google Shape;1427;p8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8" name="Google Shape;1428;p8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1" name="Google Shape;1431;p8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4" name="Google Shape;143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5" name="Google Shape;143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8" name="Google Shape;1438;p8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9" name="Google Shape;1439;p8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40" name="Google Shape;144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8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3" name="Google Shape;1443;p8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8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45" name="Google Shape;144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8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8" name="Google Shape;1448;p8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9" name="Google Shape;1449;p8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50" name="Google Shape;145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8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3" name="Google Shape;1453;p8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4" name="Google Shape;1454;p8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55" name="Google Shape;145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6" name="Google Shape;145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7" name="Google Shape;1457;p8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8" name="Google Shape;1458;p8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9" name="Google Shape;1459;p8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60" name="Google Shape;146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1" name="Google Shape;146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2" name="Google Shape;1462;p8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3" name="Google Shape;1463;p8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4" name="Google Shape;1464;p8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65" name="Google Shape;146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6" name="Google Shape;146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7" name="Google Shape;1467;p8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8" name="Google Shape;1468;p8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9" name="Google Shape;1469;p8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70" name="Google Shape;147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8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8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4" name="Google Shape;1474;p8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75" name="Google Shape;147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8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1" name="Google Shape;1481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2" name="Google Shape;1482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3" name="Google Shape;1483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4" name="Google Shape;1484;p8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85" name="Google Shape;1485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6" name="Google Shape;1486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7" name="Google Shape;1487;p8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8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9" name="Google Shape;1489;p8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90" name="Google Shape;1490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1" name="Google Shape;1491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2" name="Google Shape;1492;p8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8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94" name="Google Shape;1494;p8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95" name="Google Shape;1495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6" name="Google Shape;1496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7" name="Google Shape;1497;p8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8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8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4" name="Google Shape;1504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5" name="Google Shape;150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6" name="Google Shape;1506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7" name="Google Shape;1507;p8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08" name="Google Shape;1508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9" name="Google Shape;1509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0" name="Google Shape;1510;p8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1" name="Google Shape;1511;p8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2" name="Google Shape;1512;p8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3" name="Google Shape;1513;p8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14" name="Google Shape;151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5" name="Google Shape;1515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6" name="Google Shape;1516;p8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8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0" name="Google Shape;1520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1" name="Google Shape;152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2" name="Google Shape;1522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3" name="Google Shape;1523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4" name="Google Shape;1524;p8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5" name="Google Shape;1525;p8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8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8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8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0" name="Google Shape;1530;p8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1" name="Google Shape;1531;p8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8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8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8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8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6" name="Google Shape;1536;p8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7" name="Google Shape;1537;p8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8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8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8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1" name="Google Shape;1541;p8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8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3" name="Google Shape;1543;p8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8" name="Google Shape;1548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9" name="Google Shape;1549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0" name="Google Shape;1550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1" name="Google Shape;1551;p8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8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8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Google Shape;1557;p8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8" name="Google Shape;1558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6" name="Google Shape;1566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7" name="Google Shape;1567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8" name="Google Shape;1568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9" name="Google Shape;1569;p8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8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4" name="Google Shape;1574;p8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8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6" name="Google Shape;1576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8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3" name="Google Shape;1583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4" name="Google Shape;158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6" name="Google Shape;1586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7" name="Google Shape;1587;p90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8" name="Google Shape;1588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9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9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3" name="Google Shape;1593;p9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4" name="Google Shape;1594;p9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9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9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9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1" name="Google Shape;1601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2" name="Google Shape;1602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3" name="Google Shape;1603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4" name="Google Shape;1604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5" name="Google Shape;1605;p9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9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0" name="Google Shape;1610;p9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9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12" name="Google Shape;1612;p9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9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9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9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" name="Google Shape;7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9" name="Google Shape;1619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0" name="Google Shape;1620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1" name="Google Shape;1621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2" name="Google Shape;1622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3" name="Google Shape;1623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9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5" name="Google Shape;1625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9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9" name="Google Shape;1629;p9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0" name="Google Shape;1630;p9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1" name="Google Shape;1631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9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3" name="Google Shape;1633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9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9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9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9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1" name="Google Shape;1641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2" name="Google Shape;1642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3" name="Google Shape;164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4" name="Google Shape;1644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5" name="Google Shape;1645;p9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6" name="Google Shape;1646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9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0" name="Google Shape;1650;p9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1" name="Google Shape;1651;p9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2" name="Google Shape;1652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9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4" name="Google Shape;1654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9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9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9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9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2" name="Google Shape;1662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3" name="Google Shape;166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4" name="Google Shape;1664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5" name="Google Shape;1665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6" name="Google Shape;1666;p9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7" name="Google Shape;1667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9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9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9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9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75" name="Google Shape;1675;p9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9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9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9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9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3" name="Google Shape;1683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84" name="Google Shape;168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5" name="Google Shape;1685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9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8" name="Google Shape;1688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9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2" name="Google Shape;1692;p9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3" name="Google Shape;1693;p9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4" name="Google Shape;1694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9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6" name="Google Shape;1696;p9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9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9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9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9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4" name="Google Shape;1704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05" name="Google Shape;1705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6" name="Google Shape;170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7" name="Google Shape;1707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9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9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5" name="Google Shape;1715;p9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6" name="Google Shape;1716;p9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7" name="Google Shape;1717;p9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9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9" name="Google Shape;1719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9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9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9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9" name="Google Shape;1729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0" name="Google Shape;1730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1" name="Google Shape;1731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2" name="Google Shape;1732;p9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3" name="Google Shape;1733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9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9" name="Google Shape;1739;p9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0" name="Google Shape;1740;p9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1" name="Google Shape;1741;p9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2" name="Google Shape;1742;p9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43" name="Google Shape;1743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53" name="Google Shape;175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4" name="Google Shape;1754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5" name="Google Shape;1755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6" name="Google Shape;1756;p9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7" name="Google Shape;1757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9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3" name="Google Shape;1763;p9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4" name="Google Shape;1764;p9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5" name="Google Shape;1765;p9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6" name="Google Shape;1766;p9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7" name="Google Shape;1767;p9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9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9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9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9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6" name="Google Shape;177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7" name="Google Shape;17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8" name="Google Shape;1778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9" name="Google Shape;1779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1" name="Google Shape;1781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9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9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8" name="Google Shape;1788;p9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9" name="Google Shape;1789;p9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0" name="Google Shape;1790;p9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1" name="Google Shape;1791;p9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1" name="Google Shape;1801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2" name="Google Shape;1802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3" name="Google Shape;1803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10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5" name="Google Shape;1805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0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7" name="Google Shape;1807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0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9" name="Google Shape;1809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10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1" name="Google Shape;1811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0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3" name="Google Shape;1813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0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5" name="Google Shape;1815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10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7" name="Google Shape;1817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10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10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10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7" name="Google Shape;1827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8" name="Google Shape;1828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9" name="Google Shape;1829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0" name="Google Shape;1830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1" name="Google Shape;1831;p10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2" name="Google Shape;1832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0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0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10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8" name="Google Shape;1838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0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0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10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4" name="Google Shape;1844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5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7.xml"/><Relationship Id="rId42" Type="http://schemas.openxmlformats.org/officeDocument/2006/relationships/slideLayout" Target="../slideLayouts/slideLayout99.xml"/><Relationship Id="rId41" Type="http://schemas.openxmlformats.org/officeDocument/2006/relationships/slideLayout" Target="../slideLayouts/slideLayout98.xml"/><Relationship Id="rId44" Type="http://schemas.openxmlformats.org/officeDocument/2006/relationships/slideLayout" Target="../slideLayouts/slideLayout101.xml"/><Relationship Id="rId43" Type="http://schemas.openxmlformats.org/officeDocument/2006/relationships/slideLayout" Target="../slideLayouts/slideLayout100.xml"/><Relationship Id="rId46" Type="http://schemas.openxmlformats.org/officeDocument/2006/relationships/slideLayout" Target="../slideLayouts/slideLayout103.xml"/><Relationship Id="rId45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48" Type="http://schemas.openxmlformats.org/officeDocument/2006/relationships/slideLayout" Target="../slideLayouts/slideLayout105.xml"/><Relationship Id="rId47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89.xml"/><Relationship Id="rId35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91.xml"/><Relationship Id="rId37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93.xml"/><Relationship Id="rId39" Type="http://schemas.openxmlformats.org/officeDocument/2006/relationships/slideLayout" Target="../slideLayouts/slideLayout96.xml"/><Relationship Id="rId38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86.xml"/><Relationship Id="rId51" Type="http://schemas.openxmlformats.org/officeDocument/2006/relationships/slideLayout" Target="../slideLayouts/slideLayout108.xml"/><Relationship Id="rId50" Type="http://schemas.openxmlformats.org/officeDocument/2006/relationships/slideLayout" Target="../slideLayouts/slideLayout107.xml"/><Relationship Id="rId53" Type="http://schemas.openxmlformats.org/officeDocument/2006/relationships/slideLayout" Target="../slideLayouts/slideLayout110.xml"/><Relationship Id="rId52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54" Type="http://schemas.openxmlformats.org/officeDocument/2006/relationships/theme" Target="../theme/theme3.xml"/><Relationship Id="rId1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9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43" r:id="rId39"/>
    <p:sldLayoutId id="2147483744" r:id="rId40"/>
    <p:sldLayoutId id="2147483745" r:id="rId41"/>
    <p:sldLayoutId id="2147483746" r:id="rId42"/>
    <p:sldLayoutId id="2147483747" r:id="rId43"/>
    <p:sldLayoutId id="2147483748" r:id="rId44"/>
    <p:sldLayoutId id="2147483749" r:id="rId45"/>
    <p:sldLayoutId id="2147483750" r:id="rId46"/>
    <p:sldLayoutId id="2147483751" r:id="rId47"/>
    <p:sldLayoutId id="2147483752" r:id="rId48"/>
    <p:sldLayoutId id="2147483753" r:id="rId49"/>
    <p:sldLayoutId id="2147483754" r:id="rId50"/>
    <p:sldLayoutId id="2147483755" r:id="rId51"/>
    <p:sldLayoutId id="2147483756" r:id="rId52"/>
    <p:sldLayoutId id="2147483757" r:id="rId53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8.png"/><Relationship Id="rId4" Type="http://schemas.openxmlformats.org/officeDocument/2006/relationships/image" Target="../media/image1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0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Relationship Id="rId6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css-tricks.com/all-about-floats/" TargetMode="External"/><Relationship Id="rId4" Type="http://schemas.openxmlformats.org/officeDocument/2006/relationships/image" Target="../media/image1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youtu.be/0lpxKw6E90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0.png"/><Relationship Id="rId4" Type="http://schemas.openxmlformats.org/officeDocument/2006/relationships/image" Target="../media/image1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3.png"/><Relationship Id="rId4" Type="http://schemas.openxmlformats.org/officeDocument/2006/relationships/image" Target="../media/image12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youtu.be/sHfJn0jqBro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learn.shayhowe.com/html-css/positioning-content/" TargetMode="External"/><Relationship Id="rId4" Type="http://schemas.openxmlformats.org/officeDocument/2006/relationships/hyperlink" Target="http://learn.shayhowe.com/html-css/positioning-content/" TargetMode="External"/><Relationship Id="rId5" Type="http://schemas.openxmlformats.org/officeDocument/2006/relationships/image" Target="../media/image12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www.youtube.com/watch?v=yWXgnQaWSW0&amp;feature=youtu.be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2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9.gif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5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1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1.3</a:t>
            </a:r>
            <a:endParaRPr/>
          </a:p>
        </p:txBody>
      </p:sp>
      <p:sp>
        <p:nvSpPr>
          <p:cNvPr id="2046" name="Google Shape;2046;p11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Heroes of CSS</a:t>
            </a:r>
            <a:endParaRPr/>
          </a:p>
        </p:txBody>
      </p:sp>
      <p:sp>
        <p:nvSpPr>
          <p:cNvPr id="2047" name="Google Shape;2047;p11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2122" name="Google Shape;2122;p122"/>
          <p:cNvSpPr txBox="1"/>
          <p:nvPr/>
        </p:nvSpPr>
        <p:spPr>
          <a:xfrm>
            <a:off x="175" y="1849350"/>
            <a:ext cx="9144000" cy="30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HTML: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Hypertext Markup Language (Content)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CSS: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Cascading Style Sheets (Appearance)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HTML/CSS are the “languages of the web.”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Together they define both the content and the aesthetics of a webpage, handling everything from the layouts, colors, fonts, and content placement. (JavaScript is the language that deals with logic, animation, etc.)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3" name="Google Shape;212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2129" name="Google Shape;2129;p123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4129900"/>
                <a:gridCol w="4129900"/>
              </a:tblGrid>
              <a:tr h="4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HTML Alone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137150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HTML and CSS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137150" anchor="b">
                    <a:solidFill>
                      <a:srgbClr val="2E75B6"/>
                    </a:solidFill>
                  </a:tcPr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Like writing papers in </a:t>
                      </a:r>
                      <a:r>
                        <a:rPr lang="en"/>
                        <a:t>Notepad.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Like writing papers in Microsoft Word.</a:t>
                      </a:r>
                      <a:endParaRPr/>
                    </a:p>
                  </a:txBody>
                  <a:tcPr marT="91425" marB="91425" marR="91425" marL="137150"/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</a:t>
                      </a:r>
                      <a:r>
                        <a:rPr lang="en"/>
                        <a:t> to write unformatted text (i.e, content only).</a:t>
                      </a:r>
                      <a:endParaRPr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</a:t>
                      </a:r>
                      <a:r>
                        <a:rPr lang="en"/>
                        <a:t> both to write the content </a:t>
                      </a:r>
                      <a:r>
                        <a:rPr i="1" lang="en"/>
                        <a:t>and</a:t>
                      </a:r>
                      <a:r>
                        <a:rPr lang="en"/>
                        <a:t> format it (color, font, alignment, layout, etc.).</a:t>
                      </a:r>
                      <a:endParaRPr/>
                    </a:p>
                  </a:txBody>
                  <a:tcPr marT="91425" marB="91425" marR="91425" marL="137150"/>
                </a:tc>
              </a:tr>
              <a:tr h="180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30" name="Google Shape;213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 (No CSS)</a:t>
            </a:r>
            <a:endParaRPr/>
          </a:p>
        </p:txBody>
      </p:sp>
      <p:graphicFrame>
        <p:nvGraphicFramePr>
          <p:cNvPr id="2137" name="Google Shape;2137;p124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38" name="Google Shape;2138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 (No CSS)</a:t>
            </a:r>
            <a:endParaRPr/>
          </a:p>
        </p:txBody>
      </p:sp>
      <p:graphicFrame>
        <p:nvGraphicFramePr>
          <p:cNvPr id="2144" name="Google Shape;2144;p125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45" name="Google Shape;2145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6" name="Google Shape;2146;p125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" name="Google Shape;215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Question: How Do We Style HTML?</a:t>
            </a:r>
            <a:endParaRPr/>
          </a:p>
        </p:txBody>
      </p:sp>
      <p:sp>
        <p:nvSpPr>
          <p:cNvPr id="2153" name="Google Shape;2153;p126"/>
          <p:cNvSpPr txBox="1"/>
          <p:nvPr>
            <p:ph idx="3" type="body"/>
          </p:nvPr>
        </p:nvSpPr>
        <p:spPr>
          <a:xfrm>
            <a:off x="175" y="835175"/>
            <a:ext cx="9144000" cy="4071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Elements?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Classes?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IDs?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2159" name="Google Shape;2159;p127"/>
          <p:cNvSpPr txBox="1"/>
          <p:nvPr>
            <p:ph idx="3" type="body"/>
          </p:nvPr>
        </p:nvSpPr>
        <p:spPr>
          <a:xfrm>
            <a:off x="175" y="875925"/>
            <a:ext cx="9144000" cy="1154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CSS works by hooking onto </a:t>
            </a:r>
            <a:r>
              <a:rPr b="1" lang="en" sz="1600"/>
              <a:t>selectors </a:t>
            </a:r>
            <a:r>
              <a:rPr lang="en" sz="1600"/>
              <a:t>added into HTML using </a:t>
            </a:r>
            <a:r>
              <a:rPr b="1" lang="en" sz="1600"/>
              <a:t>classes</a:t>
            </a:r>
            <a:r>
              <a:rPr lang="en" sz="1600"/>
              <a:t> and </a:t>
            </a:r>
            <a:r>
              <a:rPr b="1" lang="en" sz="1600"/>
              <a:t>identifiers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Classes use </a:t>
            </a:r>
            <a:r>
              <a:rPr b="1" lang="en" sz="1600"/>
              <a:t>.classname</a:t>
            </a:r>
            <a:r>
              <a:rPr lang="en" sz="1600"/>
              <a:t>, IDs use </a:t>
            </a:r>
            <a:r>
              <a:rPr b="1" lang="en" sz="1600"/>
              <a:t>#idname</a:t>
            </a:r>
            <a:r>
              <a:rPr lang="en" sz="1600"/>
              <a:t>, and elements use just their name.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Once hooked, we apply </a:t>
            </a:r>
            <a:r>
              <a:rPr b="1" lang="en" sz="1600"/>
              <a:t>styles</a:t>
            </a:r>
            <a:r>
              <a:rPr lang="en" sz="1600"/>
              <a:t> to those HTML elements using CSS.</a:t>
            </a:r>
            <a:endParaRPr sz="1600"/>
          </a:p>
        </p:txBody>
      </p:sp>
      <p:sp>
        <p:nvSpPr>
          <p:cNvPr id="2160" name="Google Shape;2160;p127"/>
          <p:cNvSpPr txBox="1"/>
          <p:nvPr/>
        </p:nvSpPr>
        <p:spPr>
          <a:xfrm>
            <a:off x="566025" y="30854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1" name="Google Shape;2161;p127"/>
          <p:cNvSpPr txBox="1"/>
          <p:nvPr/>
        </p:nvSpPr>
        <p:spPr>
          <a:xfrm>
            <a:off x="366825" y="24871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2" name="Google Shape;2162;p127"/>
          <p:cNvSpPr txBox="1"/>
          <p:nvPr/>
        </p:nvSpPr>
        <p:spPr>
          <a:xfrm>
            <a:off x="253550" y="41417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127"/>
          <p:cNvSpPr txBox="1"/>
          <p:nvPr/>
        </p:nvSpPr>
        <p:spPr>
          <a:xfrm>
            <a:off x="1436850" y="30855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4" name="Google Shape;2164;p127"/>
          <p:cNvSpPr txBox="1"/>
          <p:nvPr/>
        </p:nvSpPr>
        <p:spPr>
          <a:xfrm>
            <a:off x="1050825" y="30855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5" name="Google Shape;2165;p127"/>
          <p:cNvSpPr txBox="1"/>
          <p:nvPr/>
        </p:nvSpPr>
        <p:spPr>
          <a:xfrm>
            <a:off x="5382525" y="30855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6" name="Google Shape;2166;p127"/>
          <p:cNvSpPr txBox="1"/>
          <p:nvPr/>
        </p:nvSpPr>
        <p:spPr>
          <a:xfrm>
            <a:off x="6695475" y="24860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eclaration end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7" name="Google Shape;2167;p127"/>
          <p:cNvSpPr txBox="1"/>
          <p:nvPr/>
        </p:nvSpPr>
        <p:spPr>
          <a:xfrm>
            <a:off x="508297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8" name="Google Shape;2168;p127"/>
          <p:cNvSpPr txBox="1"/>
          <p:nvPr/>
        </p:nvSpPr>
        <p:spPr>
          <a:xfrm>
            <a:off x="697042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9" name="Google Shape;2169;p127"/>
          <p:cNvSpPr txBox="1"/>
          <p:nvPr/>
        </p:nvSpPr>
        <p:spPr>
          <a:xfrm>
            <a:off x="7308225" y="30855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70" name="Google Shape;2170;p127"/>
          <p:cNvSpPr txBox="1"/>
          <p:nvPr/>
        </p:nvSpPr>
        <p:spPr>
          <a:xfrm>
            <a:off x="2564475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1" name="Google Shape;2171;p127"/>
          <p:cNvSpPr/>
          <p:nvPr/>
        </p:nvSpPr>
        <p:spPr>
          <a:xfrm rot="5400000">
            <a:off x="5944825" y="2871025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127"/>
          <p:cNvSpPr txBox="1"/>
          <p:nvPr/>
        </p:nvSpPr>
        <p:spPr>
          <a:xfrm>
            <a:off x="5614416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3" name="Google Shape;2173;p127"/>
          <p:cNvSpPr/>
          <p:nvPr/>
        </p:nvSpPr>
        <p:spPr>
          <a:xfrm rot="5400000">
            <a:off x="2852450" y="28723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127"/>
          <p:cNvSpPr/>
          <p:nvPr/>
        </p:nvSpPr>
        <p:spPr>
          <a:xfrm rot="5400000">
            <a:off x="551625" y="28723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7"/>
          <p:cNvSpPr/>
          <p:nvPr/>
        </p:nvSpPr>
        <p:spPr>
          <a:xfrm rot="5400000">
            <a:off x="7267575" y="2872350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127"/>
          <p:cNvSpPr/>
          <p:nvPr/>
        </p:nvSpPr>
        <p:spPr>
          <a:xfrm flipH="1" rot="5400000">
            <a:off x="1000575" y="37958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27"/>
          <p:cNvSpPr txBox="1"/>
          <p:nvPr/>
        </p:nvSpPr>
        <p:spPr>
          <a:xfrm>
            <a:off x="43209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8" name="Google Shape;2178;p127"/>
          <p:cNvSpPr/>
          <p:nvPr/>
        </p:nvSpPr>
        <p:spPr>
          <a:xfrm flipH="1" rot="5400000">
            <a:off x="5039175" y="37958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7"/>
          <p:cNvSpPr txBox="1"/>
          <p:nvPr/>
        </p:nvSpPr>
        <p:spPr>
          <a:xfrm>
            <a:off x="61617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0" name="Google Shape;2180;p127"/>
          <p:cNvSpPr/>
          <p:nvPr/>
        </p:nvSpPr>
        <p:spPr>
          <a:xfrm flipH="1" rot="5400000">
            <a:off x="6879975" y="37958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</a:t>
            </a:r>
            <a:endParaRPr/>
          </a:p>
        </p:txBody>
      </p:sp>
      <p:graphicFrame>
        <p:nvGraphicFramePr>
          <p:cNvPr id="2186" name="Google Shape;2186;p128"/>
          <p:cNvGraphicFramePr/>
          <p:nvPr/>
        </p:nvGraphicFramePr>
        <p:xfrm>
          <a:off x="456188" y="88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1678425"/>
                <a:gridCol w="2603400"/>
                <a:gridCol w="4062600"/>
              </a:tblGrid>
              <a:tr h="71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Element selector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Element 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(p, a, div, span, etc.)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Applies to all &lt;p&gt; elements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/>
                </a:tc>
              </a:tr>
              <a:tr h="122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Class selector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Period (.) + variable name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(.myDiv, .phoneNumber, etc.)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Applies to all elements with class="classItem"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 sz="15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 sz="15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122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 selector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Hash (#) + variable name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(#myDiv, #phoneNumber)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Applies to all elements with id=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</a:t>
                      </a:r>
                      <a:r>
                        <a:rPr b="1" lang="en"/>
                        <a:t>idItem"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graphicFrame>
        <p:nvGraphicFramePr>
          <p:cNvPr id="2192" name="Google Shape;2192;p129"/>
          <p:cNvGraphicFramePr/>
          <p:nvPr/>
        </p:nvGraphicFramePr>
        <p:xfrm>
          <a:off x="456188" y="88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4373575"/>
                <a:gridCol w="4035125"/>
              </a:tblGrid>
              <a:tr h="174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A paragraph with a blue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&lt;/p&gt;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classItem"&gt;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an orange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id=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idItem"&gt;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 green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 b="1" i="1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paragraph with a blue background. </a:t>
                      </a:r>
                      <a:endParaRPr b="1" sz="1800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 hMerge="1"/>
              </a:tr>
              <a:tr h="419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an orange background. </a:t>
                      </a:r>
                      <a:endParaRPr b="1" i="1" sz="1800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 hMerge="1"/>
              </a:tr>
              <a:tr h="419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 green background. </a:t>
                      </a:r>
                      <a:endParaRPr b="1" i="1" sz="1800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193" name="Google Shape;2193;p129"/>
          <p:cNvSpPr/>
          <p:nvPr/>
        </p:nvSpPr>
        <p:spPr>
          <a:xfrm>
            <a:off x="3650400" y="1804200"/>
            <a:ext cx="646500" cy="646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13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3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11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3" id="2208" name="Google Shape;2208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465" y="1447850"/>
            <a:ext cx="6846571" cy="3362696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  <p:sp>
        <p:nvSpPr>
          <p:cNvPr id="2210" name="Google Shape;2210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Relative file paths</a:t>
            </a:r>
            <a:r>
              <a:rPr lang="en"/>
              <a:t> connect us with other files in our working directory. </a:t>
            </a:r>
            <a:br>
              <a:rPr lang="en"/>
            </a:br>
            <a:r>
              <a:rPr lang="en"/>
              <a:t>In this case, style.css is in the same folder as our HTML document.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13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2220" name="Google Shape;2220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825" y="3409938"/>
            <a:ext cx="7888338" cy="9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1" name="Google Shape;2221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Absolutely No Absolute Paths</a:t>
            </a:r>
            <a:endParaRPr/>
          </a:p>
        </p:txBody>
      </p:sp>
      <p:sp>
        <p:nvSpPr>
          <p:cNvPr id="2222" name="Google Shape;2222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use relative file paths!</a:t>
            </a:r>
            <a:r>
              <a:rPr lang="en"/>
              <a:t> </a:t>
            </a:r>
            <a:endParaRPr/>
          </a:p>
        </p:txBody>
      </p:sp>
      <p:sp>
        <p:nvSpPr>
          <p:cNvPr id="2223" name="Google Shape;2223;p134"/>
          <p:cNvSpPr txBox="1"/>
          <p:nvPr>
            <p:ph idx="1" type="subTitle"/>
          </p:nvPr>
        </p:nvSpPr>
        <p:spPr>
          <a:xfrm>
            <a:off x="2453850" y="2956325"/>
            <a:ext cx="5396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VERY, VERY BAD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24" name="Google Shape;2224;p134"/>
          <p:cNvSpPr/>
          <p:nvPr/>
        </p:nvSpPr>
        <p:spPr>
          <a:xfrm flipH="1" rot="6561">
            <a:off x="4578550" y="3055224"/>
            <a:ext cx="314401" cy="60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13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34"/>
          <p:cNvSpPr txBox="1"/>
          <p:nvPr>
            <p:ph idx="1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If you deploy websites without them, 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all of your links will fail.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7" name="Google Shape;2227;p13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34"/>
          <p:cNvSpPr txBox="1"/>
          <p:nvPr>
            <p:ph idx="2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same will happen if you move your project from one folder to another.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9" name="Google Shape;2229;p13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134"/>
          <p:cNvSpPr txBox="1"/>
          <p:nvPr>
            <p:ph idx="3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Remember, there is no such thing as a C: drive on the internet.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1" name="Google Shape;2231;p13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13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13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3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Relative File Paths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9" name="Google Shape;2239;p13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Relative File Paths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5" name="Google Shape;2245;p136"/>
          <p:cNvSpPr txBox="1"/>
          <p:nvPr>
            <p:ph idx="2" type="body"/>
          </p:nvPr>
        </p:nvSpPr>
        <p:spPr>
          <a:xfrm>
            <a:off x="175" y="2571750"/>
            <a:ext cx="9144000" cy="1911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HINT: </a:t>
            </a:r>
            <a:r>
              <a:rPr lang="en"/>
              <a:t>Check out the RelativePaths_WorkingExample folder. </a:t>
            </a:r>
            <a:endParaRPr/>
          </a:p>
        </p:txBody>
      </p:sp>
      <p:sp>
        <p:nvSpPr>
          <p:cNvPr id="2246" name="Google Shape;2246;p13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  <p:sp>
        <p:nvSpPr>
          <p:cNvPr id="2247" name="Google Shape;2247;p13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8" name="Google Shape;2248;p136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2249" name="Google Shape;2249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0" name="Google Shape;2250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1" name="Google Shape;2251;p136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2252" name="Google Shape;2252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3" name="Google Shape;2253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4" name="Google Shape;2254;p136"/>
          <p:cNvSpPr txBox="1"/>
          <p:nvPr>
            <p:ph idx="1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Unzip the folder sent to you via Slack. </a:t>
            </a:r>
            <a:endParaRPr/>
          </a:p>
        </p:txBody>
      </p:sp>
      <p:sp>
        <p:nvSpPr>
          <p:cNvPr id="2255" name="Google Shape;2255;p136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136"/>
          <p:cNvSpPr txBox="1"/>
          <p:nvPr>
            <p:ph idx="2" type="subTitle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dit</a:t>
            </a:r>
            <a:r>
              <a:rPr lang="en"/>
              <a:t> the HTML files </a:t>
            </a:r>
            <a:r>
              <a:rPr lang="en"/>
              <a:t>in all of </a:t>
            </a:r>
            <a:r>
              <a:rPr lang="en"/>
              <a:t>the RelativePaths folders. Write relative paths that link the HTML documents with CSS stylesheets.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3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Boxes Upon Boxes</a:t>
            </a:r>
            <a:endParaRPr/>
          </a:p>
        </p:txBody>
      </p:sp>
      <p:sp>
        <p:nvSpPr>
          <p:cNvPr id="2267" name="Google Shape;2267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CSS, every element rests within a series of boxes. </a:t>
            </a:r>
            <a:endParaRPr/>
          </a:p>
        </p:txBody>
      </p:sp>
      <p:sp>
        <p:nvSpPr>
          <p:cNvPr id="2268" name="Google Shape;2268;p138"/>
          <p:cNvSpPr txBox="1"/>
          <p:nvPr>
            <p:ph idx="3" type="body"/>
          </p:nvPr>
        </p:nvSpPr>
        <p:spPr>
          <a:xfrm>
            <a:off x="175" y="1284250"/>
            <a:ext cx="9144000" cy="752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Each box has customizable space properties:</a:t>
            </a:r>
            <a:r>
              <a:rPr lang="en"/>
              <a:t> margin, border, and padding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Typical spacing value: </a:t>
            </a:r>
            <a:r>
              <a:rPr lang="en"/>
              <a:t>20px 10px 10px 20px (top, right, bottom, left)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38"/>
          <p:cNvSpPr/>
          <p:nvPr/>
        </p:nvSpPr>
        <p:spPr>
          <a:xfrm>
            <a:off x="488875" y="2072875"/>
            <a:ext cx="6400800" cy="25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38"/>
          <p:cNvSpPr/>
          <p:nvPr/>
        </p:nvSpPr>
        <p:spPr>
          <a:xfrm>
            <a:off x="729275" y="2301475"/>
            <a:ext cx="5901600" cy="2096700"/>
          </a:xfrm>
          <a:prstGeom prst="rect">
            <a:avLst/>
          </a:prstGeom>
          <a:solidFill>
            <a:srgbClr val="AFCA5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138"/>
          <p:cNvSpPr/>
          <p:nvPr/>
        </p:nvSpPr>
        <p:spPr>
          <a:xfrm>
            <a:off x="987275" y="2536375"/>
            <a:ext cx="5385600" cy="162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38"/>
          <p:cNvSpPr/>
          <p:nvPr/>
        </p:nvSpPr>
        <p:spPr>
          <a:xfrm>
            <a:off x="1222925" y="2726375"/>
            <a:ext cx="4914300" cy="1256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138"/>
          <p:cNvSpPr txBox="1"/>
          <p:nvPr>
            <p:ph idx="3" type="body"/>
          </p:nvPr>
        </p:nvSpPr>
        <p:spPr>
          <a:xfrm>
            <a:off x="488875" y="20728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Margin </a:t>
            </a:r>
            <a:endParaRPr sz="1200"/>
          </a:p>
        </p:txBody>
      </p:sp>
      <p:sp>
        <p:nvSpPr>
          <p:cNvPr id="2274" name="Google Shape;2274;p138"/>
          <p:cNvSpPr txBox="1"/>
          <p:nvPr>
            <p:ph idx="3" type="body"/>
          </p:nvPr>
        </p:nvSpPr>
        <p:spPr>
          <a:xfrm>
            <a:off x="488875" y="23014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Border</a:t>
            </a:r>
            <a:endParaRPr sz="1200"/>
          </a:p>
        </p:txBody>
      </p:sp>
      <p:sp>
        <p:nvSpPr>
          <p:cNvPr id="2275" name="Google Shape;2275;p138"/>
          <p:cNvSpPr txBox="1"/>
          <p:nvPr>
            <p:ph idx="3" type="body"/>
          </p:nvPr>
        </p:nvSpPr>
        <p:spPr>
          <a:xfrm>
            <a:off x="488875" y="25363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Padding</a:t>
            </a:r>
            <a:endParaRPr sz="1200"/>
          </a:p>
        </p:txBody>
      </p:sp>
      <p:sp>
        <p:nvSpPr>
          <p:cNvPr id="2276" name="Google Shape;2276;p138"/>
          <p:cNvSpPr txBox="1"/>
          <p:nvPr>
            <p:ph idx="3" type="body"/>
          </p:nvPr>
        </p:nvSpPr>
        <p:spPr>
          <a:xfrm>
            <a:off x="488875" y="27649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Content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82" name="Google Shape;2282;p13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pic>
        <p:nvPicPr>
          <p:cNvPr descr="Content Placeholder 2" id="2283" name="Google Shape;2283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73" y="768063"/>
            <a:ext cx="6172201" cy="3199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2" id="2288" name="Google Shape;2288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75" y="1507600"/>
            <a:ext cx="5921575" cy="30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Boxes Upon Boxes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0" name="Google Shape;2290;p14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/>
          </a:p>
        </p:txBody>
      </p:sp>
      <p:sp>
        <p:nvSpPr>
          <p:cNvPr id="2291" name="Google Shape;2291;p140"/>
          <p:cNvSpPr txBox="1"/>
          <p:nvPr>
            <p:ph idx="2" type="body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7" name="Google Shape;2297;p14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/>
          </a:p>
        </p:txBody>
      </p:sp>
      <p:sp>
        <p:nvSpPr>
          <p:cNvPr id="2298" name="Google Shape;2298;p141"/>
          <p:cNvSpPr txBox="1"/>
          <p:nvPr>
            <p:ph idx="2" type="body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  <p:sp>
        <p:nvSpPr>
          <p:cNvPr id="2299" name="Google Shape;2299;p141"/>
          <p:cNvSpPr/>
          <p:nvPr/>
        </p:nvSpPr>
        <p:spPr>
          <a:xfrm>
            <a:off x="487775" y="1615675"/>
            <a:ext cx="5913600" cy="2961900"/>
          </a:xfrm>
          <a:prstGeom prst="rect">
            <a:avLst/>
          </a:prstGeom>
          <a:solidFill>
            <a:srgbClr val="42719B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41"/>
          <p:cNvSpPr/>
          <p:nvPr/>
        </p:nvSpPr>
        <p:spPr>
          <a:xfrm>
            <a:off x="865525" y="1907550"/>
            <a:ext cx="5174100" cy="239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41"/>
          <p:cNvSpPr/>
          <p:nvPr/>
        </p:nvSpPr>
        <p:spPr>
          <a:xfrm>
            <a:off x="1206750" y="2231575"/>
            <a:ext cx="4399800" cy="1758000"/>
          </a:xfrm>
          <a:prstGeom prst="rect">
            <a:avLst/>
          </a:prstGeom>
          <a:solidFill>
            <a:srgbClr val="AFC0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141"/>
          <p:cNvSpPr/>
          <p:nvPr/>
        </p:nvSpPr>
        <p:spPr>
          <a:xfrm>
            <a:off x="1669825" y="2615900"/>
            <a:ext cx="3315900" cy="10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141"/>
          <p:cNvSpPr txBox="1"/>
          <p:nvPr>
            <p:ph idx="1" type="body"/>
          </p:nvPr>
        </p:nvSpPr>
        <p:spPr>
          <a:xfrm>
            <a:off x="555275" y="1615675"/>
            <a:ext cx="5499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Margin 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304" name="Google Shape;2304;p141"/>
          <p:cNvSpPr txBox="1"/>
          <p:nvPr>
            <p:ph idx="2" type="body"/>
          </p:nvPr>
        </p:nvSpPr>
        <p:spPr>
          <a:xfrm>
            <a:off x="941725" y="1920475"/>
            <a:ext cx="7281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Border</a:t>
            </a:r>
            <a:endParaRPr sz="1200"/>
          </a:p>
        </p:txBody>
      </p:sp>
      <p:sp>
        <p:nvSpPr>
          <p:cNvPr id="2305" name="Google Shape;2305;p141"/>
          <p:cNvSpPr txBox="1"/>
          <p:nvPr>
            <p:ph idx="3" type="body"/>
          </p:nvPr>
        </p:nvSpPr>
        <p:spPr>
          <a:xfrm>
            <a:off x="1257575" y="2231575"/>
            <a:ext cx="6417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Padding</a:t>
            </a:r>
            <a:endParaRPr sz="1200"/>
          </a:p>
        </p:txBody>
      </p:sp>
      <p:sp>
        <p:nvSpPr>
          <p:cNvPr id="2306" name="Google Shape;2306;p141"/>
          <p:cNvSpPr txBox="1"/>
          <p:nvPr>
            <p:ph idx="4" type="body"/>
          </p:nvPr>
        </p:nvSpPr>
        <p:spPr>
          <a:xfrm>
            <a:off x="1593775" y="16354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10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22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25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7" name="Google Shape;2307;p141"/>
          <p:cNvSpPr txBox="1"/>
          <p:nvPr>
            <p:ph idx="5" type="body"/>
          </p:nvPr>
        </p:nvSpPr>
        <p:spPr>
          <a:xfrm>
            <a:off x="1593775" y="36928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30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22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20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8" name="Google Shape;2308;p141"/>
          <p:cNvSpPr txBox="1"/>
          <p:nvPr>
            <p:ph idx="6" type="body"/>
          </p:nvPr>
        </p:nvSpPr>
        <p:spPr>
          <a:xfrm>
            <a:off x="1669975" y="2675800"/>
            <a:ext cx="33159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400 x 400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9" name="Google Shape;2309;p141"/>
          <p:cNvSpPr txBox="1"/>
          <p:nvPr>
            <p:ph idx="7" type="body"/>
          </p:nvPr>
        </p:nvSpPr>
        <p:spPr>
          <a:xfrm>
            <a:off x="565225" y="27834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50</a:t>
            </a:r>
            <a:r>
              <a:rPr b="1" lang="en"/>
              <a:t>   22   20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10" name="Google Shape;2310;p141"/>
          <p:cNvSpPr txBox="1"/>
          <p:nvPr>
            <p:ph idx="8" type="body"/>
          </p:nvPr>
        </p:nvSpPr>
        <p:spPr>
          <a:xfrm>
            <a:off x="5326225" y="27951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10</a:t>
            </a:r>
            <a:r>
              <a:rPr b="1" lang="en"/>
              <a:t>   22     </a:t>
            </a:r>
            <a:r>
              <a:rPr b="1" lang="en">
                <a:solidFill>
                  <a:srgbClr val="FFFFFF"/>
                </a:solidFill>
              </a:rPr>
              <a:t>30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Assignment Tips</a:t>
            </a:r>
            <a:endParaRPr/>
          </a:p>
        </p:txBody>
      </p:sp>
      <p:sp>
        <p:nvSpPr>
          <p:cNvPr id="2058" name="Google Shape;2058;p1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11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0" name="Google Shape;2060;p115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2061" name="Google Shape;2061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2" name="Google Shape;2062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3" name="Google Shape;2063;p115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2064" name="Google Shape;2064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5" name="Google Shape;2065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6" name="Google Shape;2066;p115"/>
          <p:cNvGrpSpPr/>
          <p:nvPr/>
        </p:nvGrpSpPr>
        <p:grpSpPr>
          <a:xfrm>
            <a:off x="457200" y="2540450"/>
            <a:ext cx="776889" cy="621300"/>
            <a:chOff x="457200" y="1378813"/>
            <a:chExt cx="776889" cy="621300"/>
          </a:xfrm>
        </p:grpSpPr>
        <p:sp>
          <p:nvSpPr>
            <p:cNvPr id="2067" name="Google Shape;2067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8" name="Google Shape;2068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9" name="Google Shape;2069;p11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070" name="Google Shape;2070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1" name="Google Shape;2071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2" name="Google Shape;2072;p115"/>
          <p:cNvSpPr txBox="1"/>
          <p:nvPr>
            <p:ph idx="1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work hard on this assignment! This assignment introduces you to fundamental concepts that we’ll build upon during the rest of the course.</a:t>
            </a:r>
            <a:endParaRPr/>
          </a:p>
        </p:txBody>
      </p:sp>
      <p:sp>
        <p:nvSpPr>
          <p:cNvPr id="2073" name="Google Shape;2073;p115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115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1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115"/>
          <p:cNvSpPr txBox="1"/>
          <p:nvPr>
            <p:ph idx="2" type="subTitle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in-class material</a:t>
            </a:r>
            <a:r>
              <a:rPr lang="en"/>
              <a:t>, especially activities.</a:t>
            </a:r>
            <a:endParaRPr/>
          </a:p>
        </p:txBody>
      </p:sp>
      <p:sp>
        <p:nvSpPr>
          <p:cNvPr id="2077" name="Google Shape;2077;p115"/>
          <p:cNvSpPr txBox="1"/>
          <p:nvPr>
            <p:ph idx="3" type="subTitle"/>
          </p:nvPr>
        </p:nvSpPr>
        <p:spPr>
          <a:xfrm>
            <a:off x="0" y="2542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with your peers</a:t>
            </a:r>
            <a:r>
              <a:rPr lang="en"/>
              <a:t>!</a:t>
            </a:r>
            <a:r>
              <a:rPr lang="en"/>
              <a:t> It’s much better than screaming at your computer alone.</a:t>
            </a:r>
            <a:endParaRPr/>
          </a:p>
        </p:txBody>
      </p:sp>
      <p:sp>
        <p:nvSpPr>
          <p:cNvPr id="2078" name="Google Shape;2078;p115"/>
          <p:cNvSpPr txBox="1"/>
          <p:nvPr>
            <p:ph idx="4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 on Slack! Your peers, TAs, and instructors are all here to help.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4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Be Floatin’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43"/>
          <p:cNvSpPr txBox="1"/>
          <p:nvPr>
            <p:ph type="title"/>
          </p:nvPr>
        </p:nvSpPr>
        <p:spPr>
          <a:xfrm>
            <a:off x="2544050" y="1393275"/>
            <a:ext cx="54156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/>
              <a:t>Warning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The next few topics are fairly tricky but also </a:t>
            </a:r>
            <a:r>
              <a:rPr i="1" lang="en" sz="2600"/>
              <a:t>very important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. Time to channel that inner genius! 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Flow</a:t>
            </a:r>
            <a:endParaRPr/>
          </a:p>
        </p:txBody>
      </p:sp>
      <p:grpSp>
        <p:nvGrpSpPr>
          <p:cNvPr id="2326" name="Google Shape;2326;p144"/>
          <p:cNvGrpSpPr/>
          <p:nvPr/>
        </p:nvGrpSpPr>
        <p:grpSpPr>
          <a:xfrm>
            <a:off x="3670600" y="1156175"/>
            <a:ext cx="4935775" cy="3034200"/>
            <a:chOff x="557400" y="1567950"/>
            <a:chExt cx="4935775" cy="3034200"/>
          </a:xfrm>
        </p:grpSpPr>
        <p:sp>
          <p:nvSpPr>
            <p:cNvPr id="2327" name="Google Shape;2327;p144"/>
            <p:cNvSpPr/>
            <p:nvPr/>
          </p:nvSpPr>
          <p:spPr>
            <a:xfrm>
              <a:off x="815150" y="1567950"/>
              <a:ext cx="4429800" cy="3034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44"/>
            <p:cNvSpPr/>
            <p:nvPr/>
          </p:nvSpPr>
          <p:spPr>
            <a:xfrm>
              <a:off x="939248" y="1705200"/>
              <a:ext cx="4167300" cy="1593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44"/>
            <p:cNvSpPr/>
            <p:nvPr/>
          </p:nvSpPr>
          <p:spPr>
            <a:xfrm>
              <a:off x="1064943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44"/>
            <p:cNvSpPr/>
            <p:nvPr/>
          </p:nvSpPr>
          <p:spPr>
            <a:xfrm>
              <a:off x="1206477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44"/>
            <p:cNvSpPr/>
            <p:nvPr/>
          </p:nvSpPr>
          <p:spPr>
            <a:xfrm>
              <a:off x="1348011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44"/>
            <p:cNvSpPr/>
            <p:nvPr/>
          </p:nvSpPr>
          <p:spPr>
            <a:xfrm>
              <a:off x="1009475" y="1991125"/>
              <a:ext cx="1660800" cy="997800"/>
            </a:xfrm>
            <a:prstGeom prst="re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33" name="Google Shape;2333;p144"/>
            <p:cNvGrpSpPr/>
            <p:nvPr/>
          </p:nvGrpSpPr>
          <p:grpSpPr>
            <a:xfrm>
              <a:off x="2766207" y="2074600"/>
              <a:ext cx="2266784" cy="914400"/>
              <a:chOff x="3750925" y="2097100"/>
              <a:chExt cx="3147000" cy="914400"/>
            </a:xfrm>
          </p:grpSpPr>
          <p:cxnSp>
            <p:nvCxnSpPr>
              <p:cNvPr id="2334" name="Google Shape;2334;p144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5" name="Google Shape;2335;p144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6" name="Google Shape;2336;p144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7" name="Google Shape;2337;p144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8" name="Google Shape;2338;p144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9" name="Google Shape;2339;p144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0" name="Google Shape;2340;p144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41" name="Google Shape;2341;p144"/>
            <p:cNvGrpSpPr/>
            <p:nvPr/>
          </p:nvGrpSpPr>
          <p:grpSpPr>
            <a:xfrm>
              <a:off x="1005487" y="3160488"/>
              <a:ext cx="4034836" cy="163675"/>
              <a:chOff x="1226800" y="3175175"/>
              <a:chExt cx="5290200" cy="163675"/>
            </a:xfrm>
          </p:grpSpPr>
          <p:cxnSp>
            <p:nvCxnSpPr>
              <p:cNvPr id="2342" name="Google Shape;2342;p144"/>
              <p:cNvCxnSpPr/>
              <p:nvPr/>
            </p:nvCxnSpPr>
            <p:spPr>
              <a:xfrm>
                <a:off x="1226800" y="3175175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3" name="Google Shape;2343;p144"/>
              <p:cNvCxnSpPr/>
              <p:nvPr/>
            </p:nvCxnSpPr>
            <p:spPr>
              <a:xfrm>
                <a:off x="1226800" y="3338850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44" name="Google Shape;2344;p144"/>
            <p:cNvSpPr/>
            <p:nvPr/>
          </p:nvSpPr>
          <p:spPr>
            <a:xfrm>
              <a:off x="557400" y="2326350"/>
              <a:ext cx="15546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Left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45" name="Google Shape;2345;p144"/>
            <p:cNvGrpSpPr/>
            <p:nvPr/>
          </p:nvGrpSpPr>
          <p:grpSpPr>
            <a:xfrm>
              <a:off x="1009482" y="3495575"/>
              <a:ext cx="2266784" cy="914400"/>
              <a:chOff x="3750925" y="2097100"/>
              <a:chExt cx="3147000" cy="914400"/>
            </a:xfrm>
          </p:grpSpPr>
          <p:cxnSp>
            <p:nvCxnSpPr>
              <p:cNvPr id="2346" name="Google Shape;2346;p144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7" name="Google Shape;2347;p144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8" name="Google Shape;2348;p144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9" name="Google Shape;2349;p144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0" name="Google Shape;2350;p144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1" name="Google Shape;2351;p144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2" name="Google Shape;2352;p144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53" name="Google Shape;2353;p144"/>
            <p:cNvSpPr/>
            <p:nvPr/>
          </p:nvSpPr>
          <p:spPr>
            <a:xfrm>
              <a:off x="3379525" y="3453925"/>
              <a:ext cx="1660800" cy="997800"/>
            </a:xfrm>
            <a:prstGeom prst="re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44"/>
            <p:cNvSpPr/>
            <p:nvPr/>
          </p:nvSpPr>
          <p:spPr>
            <a:xfrm flipH="1">
              <a:off x="3939475" y="3766675"/>
              <a:ext cx="15537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Right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55" name="Google Shape;2355;p144"/>
          <p:cNvSpPr txBox="1"/>
          <p:nvPr>
            <p:ph idx="1" type="subTitle"/>
          </p:nvPr>
        </p:nvSpPr>
        <p:spPr>
          <a:xfrm>
            <a:off x="0" y="675975"/>
            <a:ext cx="4105800" cy="2403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default, every HTML element displayed in the browser is governed by a concept called </a:t>
            </a:r>
            <a:r>
              <a:rPr b="1" lang="en"/>
              <a:t>flow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means that HTML elements force adjacent elements to flow around them.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Analogy: Flow and MS Word</a:t>
            </a:r>
            <a:endParaRPr/>
          </a:p>
        </p:txBody>
      </p:sp>
      <p:pic>
        <p:nvPicPr>
          <p:cNvPr id="2361" name="Google Shape;2361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800" y="2596675"/>
            <a:ext cx="2774400" cy="20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45"/>
          <p:cNvSpPr/>
          <p:nvPr/>
        </p:nvSpPr>
        <p:spPr>
          <a:xfrm>
            <a:off x="1352550" y="84124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145"/>
          <p:cNvSpPr txBox="1"/>
          <p:nvPr>
            <p:ph idx="1" type="subTitle"/>
          </p:nvPr>
        </p:nvSpPr>
        <p:spPr>
          <a:xfrm>
            <a:off x="12300" y="8604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concept of flow is similar to wrap-text in Microsoft Word.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4" name="Google Shape;2364;p145"/>
          <p:cNvSpPr/>
          <p:nvPr/>
        </p:nvSpPr>
        <p:spPr>
          <a:xfrm>
            <a:off x="1352550" y="1549374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145"/>
          <p:cNvSpPr txBox="1"/>
          <p:nvPr>
            <p:ph idx="2" type="subTitle"/>
          </p:nvPr>
        </p:nvSpPr>
        <p:spPr>
          <a:xfrm>
            <a:off x="-12225" y="155178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Just as in MS Word, with CSS you can position images to be in-line with text, on top of text, and so 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6" name="Google Shape;2366;p14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86523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p14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54533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Elements </a:t>
            </a:r>
            <a:endParaRPr/>
          </a:p>
        </p:txBody>
      </p:sp>
      <p:graphicFrame>
        <p:nvGraphicFramePr>
          <p:cNvPr id="2373" name="Google Shape;2373;p146"/>
          <p:cNvGraphicFramePr/>
          <p:nvPr/>
        </p:nvGraphicFramePr>
        <p:xfrm>
          <a:off x="526650" y="2389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530550"/>
                <a:gridCol w="530550"/>
                <a:gridCol w="530550"/>
                <a:gridCol w="530550"/>
                <a:gridCol w="530550"/>
                <a:gridCol w="530550"/>
                <a:gridCol w="530550"/>
              </a:tblGrid>
              <a:tr h="458950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Block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4634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3425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2374" name="Google Shape;2374;p14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146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By default, web clients render many HTML elements as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block elements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Paragraphs, headers, divs, and more receive this treatment.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6" name="Google Shape;2376;p146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146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block element will take up an entire line of space—unless you intervene with CSS properties.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8" name="Google Shape;2378;p14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14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Elements vs. In-line Elements </a:t>
            </a:r>
            <a:endParaRPr/>
          </a:p>
        </p:txBody>
      </p:sp>
      <p:graphicFrame>
        <p:nvGraphicFramePr>
          <p:cNvPr id="2385" name="Google Shape;2385;p147"/>
          <p:cNvGraphicFramePr/>
          <p:nvPr/>
        </p:nvGraphicFramePr>
        <p:xfrm>
          <a:off x="526650" y="2236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530550"/>
                <a:gridCol w="530550"/>
                <a:gridCol w="530550"/>
                <a:gridCol w="530550"/>
                <a:gridCol w="530550"/>
                <a:gridCol w="530550"/>
                <a:gridCol w="530550"/>
              </a:tblGrid>
              <a:tr h="458950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Block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4634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3425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386" name="Google Shape;2386;p147"/>
          <p:cNvGraphicFramePr/>
          <p:nvPr/>
        </p:nvGraphicFramePr>
        <p:xfrm>
          <a:off x="4621500" y="223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530550"/>
                <a:gridCol w="530550"/>
                <a:gridCol w="530550"/>
                <a:gridCol w="530550"/>
                <a:gridCol w="530550"/>
                <a:gridCol w="530550"/>
                <a:gridCol w="530550"/>
              </a:tblGrid>
              <a:tr h="359150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In-line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3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rowSpan="3" hMerge="1"/>
                <a:tc rowSpan="3" h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13350">
                <a:tc gridSpan="3" vMerge="1"/>
                <a:tc hMerge="1" vMerge="1"/>
                <a:tc hMerge="1" v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</a:tr>
              <a:tr h="213350">
                <a:tc gridSpan="3" vMerge="1"/>
                <a:tc hMerge="1" vMerge="1"/>
                <a:tc hMerge="1" v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2387" name="Google Shape;2387;p147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147"/>
          <p:cNvSpPr txBox="1"/>
          <p:nvPr>
            <p:ph idx="1" type="subTitle"/>
          </p:nvPr>
        </p:nvSpPr>
        <p:spPr>
          <a:xfrm>
            <a:off x="12225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contrast block elements with </a:t>
            </a:r>
            <a:r>
              <a:rPr b="1" lang="en"/>
              <a:t>in-line elements</a:t>
            </a:r>
            <a:r>
              <a:rPr lang="en"/>
              <a:t>.</a:t>
            </a:r>
            <a:endParaRPr/>
          </a:p>
        </p:txBody>
      </p:sp>
      <p:sp>
        <p:nvSpPr>
          <p:cNvPr id="2389" name="Google Shape;2389;p14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147"/>
          <p:cNvSpPr txBox="1"/>
          <p:nvPr>
            <p:ph idx="2" type="subTitle"/>
          </p:nvPr>
        </p:nvSpPr>
        <p:spPr>
          <a:xfrm>
            <a:off x="-1222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using </a:t>
            </a:r>
            <a:r>
              <a:rPr b="1" lang="en"/>
              <a:t>float CSS properties</a:t>
            </a:r>
            <a:r>
              <a:rPr lang="en"/>
              <a:t>, we can command our website to display multiple HTML elements adjacently. </a:t>
            </a:r>
            <a:endParaRPr/>
          </a:p>
        </p:txBody>
      </p:sp>
      <p:pic>
        <p:nvPicPr>
          <p:cNvPr id="2391" name="Google Shape;2391;p14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2" name="Google Shape;2392;p14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4650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  <p:sp>
        <p:nvSpPr>
          <p:cNvPr id="2398" name="Google Shape;2398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transform these block elements into in-line elements, we use a CSS property called </a:t>
            </a:r>
            <a:r>
              <a:rPr b="1" lang="en"/>
              <a:t>float</a:t>
            </a:r>
            <a:r>
              <a:rPr lang="en"/>
              <a:t>. Floats are necessary when building web layouts.</a:t>
            </a:r>
            <a:endParaRPr/>
          </a:p>
        </p:txBody>
      </p:sp>
      <p:sp>
        <p:nvSpPr>
          <p:cNvPr id="2399" name="Google Shape;2399;p148"/>
          <p:cNvSpPr/>
          <p:nvPr/>
        </p:nvSpPr>
        <p:spPr>
          <a:xfrm>
            <a:off x="510350" y="1567950"/>
            <a:ext cx="4429800" cy="303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48"/>
          <p:cNvSpPr/>
          <p:nvPr/>
        </p:nvSpPr>
        <p:spPr>
          <a:xfrm>
            <a:off x="634448" y="1705200"/>
            <a:ext cx="4167300" cy="159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148"/>
          <p:cNvSpPr/>
          <p:nvPr/>
        </p:nvSpPr>
        <p:spPr>
          <a:xfrm>
            <a:off x="760143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148"/>
          <p:cNvSpPr/>
          <p:nvPr/>
        </p:nvSpPr>
        <p:spPr>
          <a:xfrm>
            <a:off x="901677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48"/>
          <p:cNvSpPr/>
          <p:nvPr/>
        </p:nvSpPr>
        <p:spPr>
          <a:xfrm>
            <a:off x="1043211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148"/>
          <p:cNvSpPr/>
          <p:nvPr/>
        </p:nvSpPr>
        <p:spPr>
          <a:xfrm>
            <a:off x="704675" y="1991125"/>
            <a:ext cx="4097100" cy="3648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Header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5" name="Google Shape;2405;p148"/>
          <p:cNvSpPr/>
          <p:nvPr/>
        </p:nvSpPr>
        <p:spPr>
          <a:xfrm>
            <a:off x="1951125" y="2459925"/>
            <a:ext cx="2822700" cy="1565400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6" name="Google Shape;2406;p148"/>
          <p:cNvSpPr/>
          <p:nvPr/>
        </p:nvSpPr>
        <p:spPr>
          <a:xfrm>
            <a:off x="704675" y="4139025"/>
            <a:ext cx="4097100" cy="3648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Footer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7" name="Google Shape;2407;p148"/>
          <p:cNvSpPr/>
          <p:nvPr/>
        </p:nvSpPr>
        <p:spPr>
          <a:xfrm>
            <a:off x="704675" y="2464775"/>
            <a:ext cx="1144800" cy="1565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8" name="Google Shape;2408;p148"/>
          <p:cNvSpPr/>
          <p:nvPr/>
        </p:nvSpPr>
        <p:spPr>
          <a:xfrm flipH="1">
            <a:off x="3598950" y="3450125"/>
            <a:ext cx="1553700" cy="3723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164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Right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9" name="Google Shape;2409;p148"/>
          <p:cNvSpPr/>
          <p:nvPr/>
        </p:nvSpPr>
        <p:spPr>
          <a:xfrm>
            <a:off x="166825" y="2539025"/>
            <a:ext cx="1554600" cy="3723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164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Left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0" name="Google Shape;2410;p148"/>
          <p:cNvSpPr/>
          <p:nvPr/>
        </p:nvSpPr>
        <p:spPr>
          <a:xfrm>
            <a:off x="5380375" y="1991125"/>
            <a:ext cx="3417600" cy="261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#sidebar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i="1"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left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 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#main-content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i="1"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right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11" name="Google Shape;2411;p148"/>
          <p:cNvSpPr txBox="1"/>
          <p:nvPr>
            <p:ph type="title"/>
          </p:nvPr>
        </p:nvSpPr>
        <p:spPr>
          <a:xfrm>
            <a:off x="5380375" y="1457425"/>
            <a:ext cx="1946700" cy="533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css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Clearing the Float</a:t>
            </a:r>
            <a:endParaRPr/>
          </a:p>
        </p:txBody>
      </p:sp>
      <p:sp>
        <p:nvSpPr>
          <p:cNvPr id="2417" name="Google Shape;2417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floats often get in the way of layouts. Sometimes we don’t want to give each element the “in-line” treatment. </a:t>
            </a:r>
            <a:endParaRPr/>
          </a:p>
        </p:txBody>
      </p:sp>
      <p:sp>
        <p:nvSpPr>
          <p:cNvPr id="2418" name="Google Shape;2418;p149"/>
          <p:cNvSpPr/>
          <p:nvPr/>
        </p:nvSpPr>
        <p:spPr>
          <a:xfrm>
            <a:off x="499228" y="1572241"/>
            <a:ext cx="4040413" cy="2240714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(float left)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9" name="Google Shape;2419;p149"/>
          <p:cNvSpPr/>
          <p:nvPr/>
        </p:nvSpPr>
        <p:spPr>
          <a:xfrm>
            <a:off x="4646125" y="3391950"/>
            <a:ext cx="1717800" cy="4209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Footer 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c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le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ared!)</a:t>
            </a:r>
            <a:endParaRPr i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0" name="Google Shape;2420;p149"/>
          <p:cNvSpPr/>
          <p:nvPr/>
        </p:nvSpPr>
        <p:spPr>
          <a:xfrm>
            <a:off x="4646125" y="1572250"/>
            <a:ext cx="1717800" cy="1718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 right)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26" name="Google Shape;2426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Sometimes when elements don’t match up in size, we get situations like this: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27" name="Google Shape;2427;p150"/>
          <p:cNvGraphicFramePr/>
          <p:nvPr/>
        </p:nvGraphicFramePr>
        <p:xfrm>
          <a:off x="483975" y="132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927725"/>
                <a:gridCol w="6277575"/>
              </a:tblGrid>
              <a:tr h="40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71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Uh-oh! The image is taller than the </a:t>
                      </a:r>
                      <a:br>
                        <a:rPr lang="en" sz="1600"/>
                      </a:br>
                      <a:r>
                        <a:rPr lang="en" sz="1600"/>
                        <a:t>element containing it, and it’s floated, so </a:t>
                      </a:r>
                      <a:br>
                        <a:rPr lang="en" sz="1600"/>
                      </a:br>
                      <a:r>
                        <a:rPr lang="en" sz="1600"/>
                        <a:t>it’s overflowing outside of its container!</a:t>
                      </a:r>
                      <a:endParaRPr sz="1600"/>
                    </a:p>
                  </a:txBody>
                  <a:tcPr marT="0" marB="0" marR="0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2428" name="Google Shape;242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34" name="Google Shape;2434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get around this by using the </a:t>
            </a:r>
            <a:r>
              <a:rPr b="1" lang="en"/>
              <a:t>clearfix hack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35" name="Google Shape;2435;p151"/>
          <p:cNvGraphicFramePr/>
          <p:nvPr/>
        </p:nvGraphicFramePr>
        <p:xfrm>
          <a:off x="483975" y="132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3229600"/>
                <a:gridCol w="3975700"/>
              </a:tblGrid>
              <a:tr h="42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clearfix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75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Much better!</a:t>
                      </a:r>
                      <a:endParaRPr sz="1600"/>
                    </a:p>
                  </a:txBody>
                  <a:tcPr marT="0" marB="0" marR="0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2436" name="Google Shape;243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of All</a:t>
            </a:r>
            <a:endParaRPr/>
          </a:p>
        </p:txBody>
      </p:sp>
      <p:sp>
        <p:nvSpPr>
          <p:cNvPr id="2084" name="Google Shape;2084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s</a:t>
            </a:r>
            <a:r>
              <a:rPr lang="en"/>
              <a:t>ubmit </a:t>
            </a:r>
            <a:r>
              <a:rPr i="1" lang="en"/>
              <a:t>something</a:t>
            </a:r>
            <a:r>
              <a:rPr lang="en"/>
              <a:t> (even if it seems pretty crummy)!</a:t>
            </a:r>
            <a:endParaRPr/>
          </a:p>
        </p:txBody>
      </p:sp>
      <p:pic>
        <p:nvPicPr>
          <p:cNvPr id="2085" name="Google Shape;208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425" y="1040775"/>
            <a:ext cx="4102673" cy="4102673"/>
          </a:xfrm>
          <a:prstGeom prst="rect">
            <a:avLst/>
          </a:prstGeom>
          <a:noFill/>
          <a:ln>
            <a:noFill/>
          </a:ln>
        </p:spPr>
      </p:pic>
      <p:sp>
        <p:nvSpPr>
          <p:cNvPr id="2086" name="Google Shape;2086;p116"/>
          <p:cNvSpPr txBox="1"/>
          <p:nvPr>
            <p:ph idx="3" type="body"/>
          </p:nvPr>
        </p:nvSpPr>
        <p:spPr>
          <a:xfrm>
            <a:off x="2312025" y="2414050"/>
            <a:ext cx="29232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Where the </a:t>
            </a:r>
            <a:br>
              <a:rPr lang="en" sz="1800"/>
            </a:br>
            <a:r>
              <a:rPr lang="en" sz="1800"/>
              <a:t>magic happens</a:t>
            </a:r>
            <a:endParaRPr sz="1800"/>
          </a:p>
        </p:txBody>
      </p:sp>
      <p:sp>
        <p:nvSpPr>
          <p:cNvPr id="2087" name="Google Shape;2087;p116"/>
          <p:cNvSpPr txBox="1"/>
          <p:nvPr>
            <p:ph idx="3" type="body"/>
          </p:nvPr>
        </p:nvSpPr>
        <p:spPr>
          <a:xfrm>
            <a:off x="5346800" y="3747950"/>
            <a:ext cx="6437400" cy="407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Your comfort zone</a:t>
            </a:r>
            <a:endParaRPr sz="1800"/>
          </a:p>
        </p:txBody>
      </p:sp>
      <p:cxnSp>
        <p:nvCxnSpPr>
          <p:cNvPr id="2088" name="Google Shape;2088;p116"/>
          <p:cNvCxnSpPr/>
          <p:nvPr/>
        </p:nvCxnSpPr>
        <p:spPr>
          <a:xfrm rot="10800000">
            <a:off x="4970450" y="4114800"/>
            <a:ext cx="2811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42" name="Google Shape;2442;p152"/>
          <p:cNvSpPr/>
          <p:nvPr/>
        </p:nvSpPr>
        <p:spPr>
          <a:xfrm>
            <a:off x="2688300" y="2481675"/>
            <a:ext cx="3767400" cy="217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::after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content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""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b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i="1"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display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block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clear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both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43" name="Google Shape;2443;p152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152"/>
          <p:cNvSpPr txBox="1"/>
          <p:nvPr>
            <p:ph idx="1" type="subTitle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::after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is what we call a pseudo-element. We use it to style specific parts of an element.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5" name="Google Shape;2445;p152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152"/>
          <p:cNvSpPr txBox="1"/>
          <p:nvPr>
            <p:ph idx="2" type="subTitle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will add an HTML element, hidden from view, after the content of the </a:t>
            </a:r>
            <a:r>
              <a:rPr b="1" lang="en" sz="1300">
                <a:solidFill>
                  <a:srgbClr val="00FF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element.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clears the float.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7" name="Google Shape;2447;p15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p15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53"/>
          <p:cNvSpPr txBox="1"/>
          <p:nvPr>
            <p:ph type="title"/>
          </p:nvPr>
        </p:nvSpPr>
        <p:spPr>
          <a:xfrm>
            <a:off x="-12300" y="0"/>
            <a:ext cx="83031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pic>
        <p:nvPicPr>
          <p:cNvPr descr="Picture 1" id="2454" name="Google Shape;2454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6063" y="808050"/>
            <a:ext cx="4051877" cy="40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grpSp>
        <p:nvGrpSpPr>
          <p:cNvPr id="2460" name="Google Shape;2460;p154"/>
          <p:cNvGrpSpPr/>
          <p:nvPr/>
        </p:nvGrpSpPr>
        <p:grpSpPr>
          <a:xfrm>
            <a:off x="485025" y="1173325"/>
            <a:ext cx="8289300" cy="3090700"/>
            <a:chOff x="485025" y="868525"/>
            <a:chExt cx="8289300" cy="3090700"/>
          </a:xfrm>
        </p:grpSpPr>
        <p:sp>
          <p:nvSpPr>
            <p:cNvPr id="2461" name="Google Shape;2461;p154"/>
            <p:cNvSpPr/>
            <p:nvPr/>
          </p:nvSpPr>
          <p:spPr>
            <a:xfrm>
              <a:off x="485025" y="868525"/>
              <a:ext cx="8289300" cy="84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2000 x 200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2" name="Google Shape;2462;p154"/>
            <p:cNvSpPr/>
            <p:nvPr/>
          </p:nvSpPr>
          <p:spPr>
            <a:xfrm>
              <a:off x="1878175" y="1787925"/>
              <a:ext cx="38631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900</a:t>
              </a: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3" name="Google Shape;2463;p154"/>
            <p:cNvSpPr/>
            <p:nvPr/>
          </p:nvSpPr>
          <p:spPr>
            <a:xfrm>
              <a:off x="485025" y="1787925"/>
              <a:ext cx="13197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300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4" name="Google Shape;2464;p154"/>
            <p:cNvSpPr/>
            <p:nvPr/>
          </p:nvSpPr>
          <p:spPr>
            <a:xfrm>
              <a:off x="485025" y="3547625"/>
              <a:ext cx="2165700" cy="41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00 x 100</a:t>
              </a:r>
              <a:endParaRPr sz="1800">
                <a:solidFill>
                  <a:srgbClr val="A9B7C0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15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156"/>
          <p:cNvSpPr txBox="1"/>
          <p:nvPr>
            <p:ph type="title"/>
          </p:nvPr>
        </p:nvSpPr>
        <p:spPr>
          <a:xfrm>
            <a:off x="-12300" y="0"/>
            <a:ext cx="9156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Fantastic Guide to Floats</a:t>
            </a:r>
            <a:endParaRPr/>
          </a:p>
        </p:txBody>
      </p:sp>
      <p:sp>
        <p:nvSpPr>
          <p:cNvPr id="2475" name="Google Shape;2475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all serious frontend developers, this is a necessary read: 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css-tricks.com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6" name="Google Shape;2476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0" y="1458375"/>
            <a:ext cx="5442273" cy="3313626"/>
          </a:xfrm>
          <a:prstGeom prst="rect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5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</a:t>
            </a:r>
            <a:r>
              <a:rPr b="1" lang="en" sz="3000"/>
              <a:t>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2" name="Google Shape;2482;p15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8" name="Google Shape;2488;p15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30 Minutes</a:t>
            </a:r>
            <a:endParaRPr/>
          </a:p>
        </p:txBody>
      </p:sp>
      <p:sp>
        <p:nvSpPr>
          <p:cNvPr id="2489" name="Google Shape;2489;p158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158"/>
          <p:cNvSpPr txBox="1"/>
          <p:nvPr>
            <p:ph idx="1" type="subTitle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In this activity, you’ll flex your newfound floating skills by creating a conceptual layout.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Eyeball the design to your best ability.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1" name="Google Shape;2491;p158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158"/>
          <p:cNvSpPr txBox="1"/>
          <p:nvPr>
            <p:ph idx="2" type="subTitle"/>
          </p:nvPr>
        </p:nvSpPr>
        <p:spPr>
          <a:xfrm>
            <a:off x="-12225" y="1776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Slack for additional instructions.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3" name="Google Shape;2493;p15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Google Shape;2494;p15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7698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499" name="Google Shape;2499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50" y="730300"/>
            <a:ext cx="68580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0" name="Google Shape;2500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1" name="Google Shape;2501;p15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30 Minutes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6" name="Google Shape;2506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work!</a:t>
            </a:r>
            <a:endParaRPr/>
          </a:p>
        </p:txBody>
      </p:sp>
      <p:sp>
        <p:nvSpPr>
          <p:cNvPr id="2508" name="Google Shape;2508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may rest now.</a:t>
            </a:r>
            <a:endParaRPr/>
          </a:p>
        </p:txBody>
      </p:sp>
      <p:cxnSp>
        <p:nvCxnSpPr>
          <p:cNvPr id="2509" name="Google Shape;2509;p160"/>
          <p:cNvCxnSpPr/>
          <p:nvPr/>
        </p:nvCxnSpPr>
        <p:spPr>
          <a:xfrm>
            <a:off x="274375" y="640080"/>
            <a:ext cx="500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161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Floats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17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Light"/>
                <a:ea typeface="Roboto Light"/>
                <a:cs typeface="Roboto Light"/>
                <a:sym typeface="Roboto Light"/>
              </a:rPr>
              <a:t>Warning!</a:t>
            </a:r>
            <a:endParaRPr sz="7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16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164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164"/>
          <p:cNvSpPr/>
          <p:nvPr/>
        </p:nvSpPr>
        <p:spPr>
          <a:xfrm>
            <a:off x="5232325" y="861200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0" name="Google Shape;2530;p164"/>
          <p:cNvSpPr/>
          <p:nvPr/>
        </p:nvSpPr>
        <p:spPr>
          <a:xfrm>
            <a:off x="5232325" y="18255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1" name="Google Shape;2531;p164"/>
          <p:cNvSpPr/>
          <p:nvPr/>
        </p:nvSpPr>
        <p:spPr>
          <a:xfrm>
            <a:off x="5232325" y="2784288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2" name="Google Shape;2532;p164"/>
          <p:cNvSpPr/>
          <p:nvPr/>
        </p:nvSpPr>
        <p:spPr>
          <a:xfrm>
            <a:off x="5232325" y="37430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3" name="Google Shape;2533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Static (Default)</a:t>
            </a:r>
            <a:endParaRPr/>
          </a:p>
        </p:txBody>
      </p:sp>
      <p:sp>
        <p:nvSpPr>
          <p:cNvPr id="2534" name="Google Shape;2534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boxes placed statically (default):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165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cture 5" id="2540" name="Google Shape;2540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142" y="1868099"/>
            <a:ext cx="1793692" cy="26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1" name="Google Shape;2541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Relative</a:t>
            </a:r>
            <a:endParaRPr/>
          </a:p>
        </p:txBody>
      </p:sp>
      <p:sp>
        <p:nvSpPr>
          <p:cNvPr id="2542" name="Google Shape;2542;p165"/>
          <p:cNvSpPr txBox="1"/>
          <p:nvPr>
            <p:ph idx="1" type="subTitle"/>
          </p:nvPr>
        </p:nvSpPr>
        <p:spPr>
          <a:xfrm>
            <a:off x="0" y="675975"/>
            <a:ext cx="4094400" cy="700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Switching the boxes to relative will nudge the boxes in relation to their “original” location.</a:t>
            </a:r>
            <a:endParaRPr/>
          </a:p>
        </p:txBody>
      </p:sp>
      <p:sp>
        <p:nvSpPr>
          <p:cNvPr id="2543" name="Google Shape;2543;p165"/>
          <p:cNvSpPr/>
          <p:nvPr/>
        </p:nvSpPr>
        <p:spPr>
          <a:xfrm>
            <a:off x="5035225" y="8685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4" name="Google Shape;2544;p165"/>
          <p:cNvSpPr/>
          <p:nvPr/>
        </p:nvSpPr>
        <p:spPr>
          <a:xfrm>
            <a:off x="5520325" y="17031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5" name="Google Shape;2545;p165"/>
          <p:cNvSpPr/>
          <p:nvPr/>
        </p:nvSpPr>
        <p:spPr>
          <a:xfrm>
            <a:off x="4950575" y="27972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6" name="Google Shape;2546;p165"/>
          <p:cNvSpPr/>
          <p:nvPr/>
        </p:nvSpPr>
        <p:spPr>
          <a:xfrm>
            <a:off x="5114275" y="37503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9" id="2551" name="Google Shape;2551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200" y="1305342"/>
            <a:ext cx="1673362" cy="33467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1" id="2552" name="Google Shape;2552;p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5350" y="1233466"/>
            <a:ext cx="4604310" cy="334672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3" name="Google Shape;2553;p1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Absolute</a:t>
            </a:r>
            <a:endParaRPr/>
          </a:p>
        </p:txBody>
      </p:sp>
      <p:sp>
        <p:nvSpPr>
          <p:cNvPr id="2554" name="Google Shape;2554;p1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Positioned relative to nearest positioned ancestor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2559" name="Google Shape;2559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7976" y="1204722"/>
            <a:ext cx="4293334" cy="3429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icture 6" id="2560" name="Google Shape;2560;p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767" y="1261872"/>
            <a:ext cx="1707416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1" name="Google Shape;2561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Fixed</a:t>
            </a:r>
            <a:endParaRPr/>
          </a:p>
        </p:txBody>
      </p:sp>
      <p:sp>
        <p:nvSpPr>
          <p:cNvPr id="2562" name="Google Shape;2562;p1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with exact coordinates in the browser window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Layering with </a:t>
            </a:r>
            <a:r>
              <a:rPr lang="en"/>
              <a:t>z-index</a:t>
            </a:r>
            <a:endParaRPr/>
          </a:p>
        </p:txBody>
      </p:sp>
      <p:sp>
        <p:nvSpPr>
          <p:cNvPr id="2568" name="Google Shape;2568;p1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</a:t>
            </a:r>
            <a:r>
              <a:rPr lang="en"/>
              <a:t>-index</a:t>
            </a:r>
            <a:r>
              <a:rPr lang="en"/>
              <a:t> property allows you to layer elements on top of each other.</a:t>
            </a:r>
            <a:endParaRPr/>
          </a:p>
        </p:txBody>
      </p:sp>
      <p:sp>
        <p:nvSpPr>
          <p:cNvPr id="2569" name="Google Shape;2569;p168"/>
          <p:cNvSpPr/>
          <p:nvPr/>
        </p:nvSpPr>
        <p:spPr>
          <a:xfrm>
            <a:off x="468594" y="1645505"/>
            <a:ext cx="1809900" cy="1809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0" name="Google Shape;2570;p168"/>
          <p:cNvSpPr/>
          <p:nvPr/>
        </p:nvSpPr>
        <p:spPr>
          <a:xfrm>
            <a:off x="1443619" y="2875230"/>
            <a:ext cx="1809900" cy="18099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1" name="Google Shape;2571;p168"/>
          <p:cNvSpPr/>
          <p:nvPr/>
        </p:nvSpPr>
        <p:spPr>
          <a:xfrm>
            <a:off x="2430900" y="1784419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z-index:1;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72" name="Google Shape;2572;p168"/>
          <p:cNvSpPr/>
          <p:nvPr/>
        </p:nvSpPr>
        <p:spPr>
          <a:xfrm>
            <a:off x="3405925" y="3298344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</a:t>
            </a: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z-index:2;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Hiding Things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8" name="Google Shape;2578;p169"/>
          <p:cNvSpPr txBox="1"/>
          <p:nvPr>
            <p:ph idx="1" type="subTitle"/>
          </p:nvPr>
        </p:nvSpPr>
        <p:spPr>
          <a:xfrm>
            <a:off x="0" y="675975"/>
            <a:ext cx="4139700" cy="2008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Display: none allows you to hide elements from view.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will become useful in later sections, when we’ll hide and reveal specific HTML elements of our choosing.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9" name="Google Shape;2579;p169"/>
          <p:cNvGrpSpPr/>
          <p:nvPr/>
        </p:nvGrpSpPr>
        <p:grpSpPr>
          <a:xfrm>
            <a:off x="4577803" y="904067"/>
            <a:ext cx="2737295" cy="3680635"/>
            <a:chOff x="4578025" y="1703125"/>
            <a:chExt cx="2143200" cy="2881800"/>
          </a:xfrm>
        </p:grpSpPr>
        <p:sp>
          <p:nvSpPr>
            <p:cNvPr id="2580" name="Google Shape;2580;p169"/>
            <p:cNvSpPr/>
            <p:nvPr/>
          </p:nvSpPr>
          <p:spPr>
            <a:xfrm>
              <a:off x="4578025" y="1703125"/>
              <a:ext cx="2143200" cy="28818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69"/>
            <p:cNvSpPr/>
            <p:nvPr/>
          </p:nvSpPr>
          <p:spPr>
            <a:xfrm>
              <a:off x="5520325" y="17031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2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82" name="Google Shape;2582;p169"/>
            <p:cNvSpPr/>
            <p:nvPr/>
          </p:nvSpPr>
          <p:spPr>
            <a:xfrm>
              <a:off x="4950575" y="279727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3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83" name="Google Shape;2583;p169"/>
            <p:cNvSpPr/>
            <p:nvPr/>
          </p:nvSpPr>
          <p:spPr>
            <a:xfrm>
              <a:off x="5114275" y="37503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4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17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</a:t>
            </a:r>
            <a:r>
              <a:rPr lang="en"/>
              <a:t>Positioning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171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Positioning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9" name="Google Shape;2099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Brace Yourselves</a:t>
            </a:r>
            <a:endParaRPr/>
          </a:p>
        </p:txBody>
      </p:sp>
      <p:sp>
        <p:nvSpPr>
          <p:cNvPr id="2100" name="Google Shape;2100;p118"/>
          <p:cNvSpPr txBox="1"/>
          <p:nvPr>
            <p:ph idx="1" type="subTitle"/>
          </p:nvPr>
        </p:nvSpPr>
        <p:spPr>
          <a:xfrm>
            <a:off x="0" y="675975"/>
            <a:ext cx="3452700" cy="1503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is going to be a bit tough. But trust us—it will all look easy a few weeks from now!</a:t>
            </a:r>
            <a:endParaRPr/>
          </a:p>
        </p:txBody>
      </p:sp>
      <p:cxnSp>
        <p:nvCxnSpPr>
          <p:cNvPr id="2101" name="Google Shape;2101;p118"/>
          <p:cNvCxnSpPr/>
          <p:nvPr/>
        </p:nvCxnSpPr>
        <p:spPr>
          <a:xfrm>
            <a:off x="274375" y="640080"/>
            <a:ext cx="310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Great Resource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great read for frontend developers: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learn.shayhowe.com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0" name="Google Shape;2600;p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650" y="1345575"/>
            <a:ext cx="4777242" cy="357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17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Positioning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flex your newfound positioning skills by creating another conceptual layout. Eyeball the design to your best ability.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(Check Slack for additional instructions)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6" name="Google Shape;2606;p1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7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1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Heroes of CSS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174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CSS Positioning Layout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</a:t>
            </a:r>
            <a:endParaRPr/>
          </a:p>
        </p:txBody>
      </p:sp>
      <p:sp>
        <p:nvSpPr>
          <p:cNvPr id="2619" name="Google Shape;2619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to Keep Moving Forward</a:t>
            </a:r>
            <a:endParaRPr/>
          </a:p>
        </p:txBody>
      </p:sp>
      <p:sp>
        <p:nvSpPr>
          <p:cNvPr id="2620" name="Google Shape;2620;p175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We designed the class activities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to firm up your HTML/CSS skills. Try them again at home.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21" name="Google Shape;2621;p175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Redo this at home. </a:t>
            </a:r>
            <a:endParaRPr b="1" sz="1800"/>
          </a:p>
        </p:txBody>
      </p:sp>
      <p:sp>
        <p:nvSpPr>
          <p:cNvPr id="2622" name="Google Shape;2622;p175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best way to learn web development is to practice, practice, practice!</a:t>
            </a:r>
            <a:endParaRPr sz="1800"/>
          </a:p>
        </p:txBody>
      </p:sp>
      <p:sp>
        <p:nvSpPr>
          <p:cNvPr id="2623" name="Google Shape;2623;p175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REMEMBER!</a:t>
            </a:r>
            <a:endParaRPr b="1"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17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634" name="Google Shape;263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315" y="2220350"/>
            <a:ext cx="4963369" cy="25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5" name="Google Shape;2635;p177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p177"/>
          <p:cNvSpPr txBox="1"/>
          <p:nvPr>
            <p:ph idx="1" type="subTitle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To access the Chrome inspector, right-click on a page and select 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Inspect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7" name="Google Shape;2637;p17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177"/>
          <p:cNvSpPr txBox="1"/>
          <p:nvPr>
            <p:ph idx="2" type="subTitle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It lets you inspect the HTML, CSS, and more.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9" name="Google Shape;2639;p17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Google Shape;2640;p17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646" name="Google Shape;264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950" y="2152925"/>
            <a:ext cx="6376099" cy="270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7" name="Google Shape;2647;p178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178"/>
          <p:cNvSpPr txBox="1"/>
          <p:nvPr>
            <p:ph idx="1" type="subTitle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You can even edit the HTML/CSS in a webpage and instantly view your changes in the browser!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9" name="Google Shape;2649;p178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178"/>
          <p:cNvSpPr txBox="1"/>
          <p:nvPr>
            <p:ph idx="2" type="subTitle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works on any website, whether it’s yours or not.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1" name="Google Shape;2651;p17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17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179"/>
          <p:cNvSpPr txBox="1"/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We’ll come back to </a:t>
            </a:r>
            <a:br>
              <a:rPr lang="en"/>
            </a:br>
            <a:r>
              <a:rPr lang="en"/>
              <a:t>this in our next class.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18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7" name="Google Shape;2667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8" name="Google Shape;2668;p181"/>
          <p:cNvSpPr txBox="1"/>
          <p:nvPr>
            <p:ph type="title"/>
          </p:nvPr>
        </p:nvSpPr>
        <p:spPr>
          <a:xfrm>
            <a:off x="-12300" y="228600"/>
            <a:ext cx="91686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You Got This!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19"/>
          <p:cNvSpPr txBox="1"/>
          <p:nvPr>
            <p:ph type="title"/>
          </p:nvPr>
        </p:nvSpPr>
        <p:spPr>
          <a:xfrm>
            <a:off x="2544050" y="13932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Don’t expect to understand everything at once. Today is all about getting immersed.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8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18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Material</a:t>
            </a:r>
            <a:endParaRPr/>
          </a:p>
        </p:txBody>
      </p:sp>
      <p:sp>
        <p:nvSpPr>
          <p:cNvPr id="2679" name="Google Shape;2679;p1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184"/>
          <p:cNvSpPr txBox="1"/>
          <p:nvPr>
            <p:ph idx="2" type="title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Choose a website you commonly visit (Amazon, Google, Huff Po, etc.) and heavily modify it using Chrome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DevTools.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85" name="Google Shape;2685;p1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18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185"/>
          <p:cNvSpPr txBox="1"/>
          <p:nvPr>
            <p:ph idx="1" type="subTitle"/>
          </p:nvPr>
        </p:nvSpPr>
        <p:spPr>
          <a:xfrm>
            <a:off x="0" y="39259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you’re done, send a screenshot to your class’s Slack channel.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2" name="Google Shape;2692;p1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2693" name="Google Shape;2693;p1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Chrome Inspector, t</a:t>
            </a:r>
            <a:r>
              <a:rPr lang="en"/>
              <a:t>ry to modify the following:</a:t>
            </a:r>
            <a:endParaRPr/>
          </a:p>
        </p:txBody>
      </p:sp>
      <p:sp>
        <p:nvSpPr>
          <p:cNvPr id="2694" name="Google Shape;2694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95" name="Google Shape;2695;p1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185"/>
          <p:cNvSpPr/>
          <p:nvPr/>
        </p:nvSpPr>
        <p:spPr>
          <a:xfrm>
            <a:off x="1362456" y="12240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185"/>
          <p:cNvSpPr txBox="1"/>
          <p:nvPr>
            <p:ph idx="2" type="subTitle"/>
          </p:nvPr>
        </p:nvSpPr>
        <p:spPr>
          <a:xfrm>
            <a:off x="25" y="12432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Content (change text)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8" name="Google Shape;2698;p185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185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85"/>
          <p:cNvSpPr/>
          <p:nvPr/>
        </p:nvSpPr>
        <p:spPr>
          <a:xfrm>
            <a:off x="1352550" y="33093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85"/>
          <p:cNvSpPr txBox="1"/>
          <p:nvPr>
            <p:ph idx="3" type="subTitle"/>
          </p:nvPr>
        </p:nvSpPr>
        <p:spPr>
          <a:xfrm>
            <a:off x="-1217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Colors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2" name="Google Shape;2702;p185"/>
          <p:cNvSpPr txBox="1"/>
          <p:nvPr>
            <p:ph idx="4" type="subTitle"/>
          </p:nvPr>
        </p:nvSpPr>
        <p:spPr>
          <a:xfrm>
            <a:off x="100" y="2619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3" name="Google Shape;2703;p185"/>
          <p:cNvSpPr txBox="1"/>
          <p:nvPr>
            <p:ph idx="5" type="subTitle"/>
          </p:nvPr>
        </p:nvSpPr>
        <p:spPr>
          <a:xfrm>
            <a:off x="-12300" y="3309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Any other CSS style rules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4" name="Google Shape;2704;p18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2378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p1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9341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18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26250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8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33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18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  <p:sp>
        <p:nvSpPr>
          <p:cNvPr id="2713" name="Google Shape;2713;p1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1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CSS Files</a:t>
            </a:r>
            <a:endParaRPr/>
          </a:p>
        </p:txBody>
      </p:sp>
      <p:sp>
        <p:nvSpPr>
          <p:cNvPr id="2719" name="Google Shape;2719;p1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1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link our documents to more than one stylesheet at a time—one of the most powerful features of CSS/HTML.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tapping into different stylesheets simultaneously, we can create complex layouts with plenty of design rules.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r>
              <a:rPr b="1" lang="en"/>
              <a:t>Just remember: </a:t>
            </a:r>
            <a:br>
              <a:rPr b="1" lang="en"/>
            </a:br>
            <a:r>
              <a:rPr lang="en"/>
              <a:t>the loading </a:t>
            </a:r>
            <a:br>
              <a:rPr lang="en"/>
            </a:br>
            <a:r>
              <a:rPr lang="en"/>
              <a:t>order matters!</a:t>
            </a:r>
            <a:endParaRPr/>
          </a:p>
        </p:txBody>
      </p:sp>
      <p:pic>
        <p:nvPicPr>
          <p:cNvPr id="2721" name="Google Shape;2721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00" y="2339575"/>
            <a:ext cx="962298" cy="9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187"/>
          <p:cNvSpPr/>
          <p:nvPr/>
        </p:nvSpPr>
        <p:spPr>
          <a:xfrm>
            <a:off x="2866350" y="2261225"/>
            <a:ext cx="5589300" cy="2547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&lt;!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DOCTYPE html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html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	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&gt;Multiple CSS Files!!&lt;/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"assets/style1.css"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"assets/style2.css"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"assets/style3.css"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body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header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188"/>
          <p:cNvSpPr txBox="1"/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a show of hands...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Which browser do you use?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18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3" name="Google Shape;2733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4" name="Google Shape;2734;p189"/>
          <p:cNvSpPr/>
          <p:nvPr/>
        </p:nvSpPr>
        <p:spPr>
          <a:xfrm>
            <a:off x="-12300" y="-125"/>
            <a:ext cx="4554300" cy="5143500"/>
          </a:xfrm>
          <a:prstGeom prst="rect">
            <a:avLst/>
          </a:prstGeom>
          <a:solidFill>
            <a:srgbClr val="000000">
              <a:alpha val="8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5" name="Google Shape;2735;p1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Battle of the Browsers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36" name="Google Shape;2736;p189"/>
          <p:cNvSpPr txBox="1"/>
          <p:nvPr>
            <p:ph idx="1" type="subTitle"/>
          </p:nvPr>
        </p:nvSpPr>
        <p:spPr>
          <a:xfrm>
            <a:off x="0" y="675975"/>
            <a:ext cx="4554300" cy="4333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Under the hood, web browsers often render webpages differently than their competition.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These disparities may result in HTML/CSS displaying differently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in each web client.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Because of these potential differences, web developers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need to make their websites cross-browser compatible.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37" name="Google Shape;2737;p189"/>
          <p:cNvCxnSpPr/>
          <p:nvPr/>
        </p:nvCxnSpPr>
        <p:spPr>
          <a:xfrm>
            <a:off x="513150" y="1856400"/>
            <a:ext cx="3503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38" name="Google Shape;2738;p189"/>
          <p:cNvCxnSpPr/>
          <p:nvPr/>
        </p:nvCxnSpPr>
        <p:spPr>
          <a:xfrm>
            <a:off x="513150" y="3219025"/>
            <a:ext cx="3503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1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2744" name="Google Shape;2744;p190"/>
          <p:cNvSpPr txBox="1"/>
          <p:nvPr>
            <p:ph idx="1" type="subTitle"/>
          </p:nvPr>
        </p:nvSpPr>
        <p:spPr>
          <a:xfrm>
            <a:off x="0" y="675975"/>
            <a:ext cx="3837600" cy="2891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Reset.css will “reset” all browser-specific CSS. This means your site will appear the same in all browsers.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However, you will have to restyle everything yourself.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1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cture 4" id="2746" name="Google Shape;2746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6850" y="812514"/>
            <a:ext cx="5150643" cy="275487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CSS Resets Matter</a:t>
            </a:r>
            <a:endParaRPr/>
          </a:p>
        </p:txBody>
      </p:sp>
      <p:sp>
        <p:nvSpPr>
          <p:cNvPr id="2752" name="Google Shape;2752;p1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1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191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They help create browser-compatible websites.</a:t>
            </a:r>
            <a:endParaRPr sz="1750"/>
          </a:p>
        </p:txBody>
      </p:sp>
      <p:sp>
        <p:nvSpPr>
          <p:cNvPr id="2755" name="Google Shape;2755;p191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are an example of using someone else’s CSS in </a:t>
            </a:r>
            <a:r>
              <a:rPr b="1" i="1" lang="en" sz="1800"/>
              <a:t>your</a:t>
            </a:r>
            <a:r>
              <a:rPr lang="en" sz="1800"/>
              <a:t> website!</a:t>
            </a:r>
            <a:endParaRPr sz="1800"/>
          </a:p>
        </p:txBody>
      </p:sp>
      <p:sp>
        <p:nvSpPr>
          <p:cNvPr id="2756" name="Google Shape;2756;p191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are a common topic in front-end developer interviews.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2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Recap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192"/>
          <p:cNvSpPr txBox="1"/>
          <p:nvPr>
            <p:ph idx="2" type="title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R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eset.css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ncorporate a reset.css file in a basic HTML file. (Instructions sent out)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Note how the reset file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impacts the styling of your HTML file.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62" name="Google Shape;2762;p19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3" name="Google Shape;2763;p19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21"/>
          <p:cNvSpPr txBox="1"/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Critical Question: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is CSS?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